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0" roundtripDataSignature="AMtx7mhYYe2DORdmdYQwUCz2BeZydKRj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6" name="Google Shape;27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8"/>
          <p:cNvSpPr/>
          <p:nvPr>
            <p:ph idx="2" type="pic"/>
          </p:nvPr>
        </p:nvSpPr>
        <p:spPr>
          <a:xfrm>
            <a:off x="5183188" y="987425"/>
            <a:ext cx="6172200" cy="4873625"/>
          </a:xfrm>
          <a:prstGeom prst="rect">
            <a:avLst/>
          </a:prstGeom>
          <a:noFill/>
          <a:ln>
            <a:noFill/>
          </a:ln>
        </p:spPr>
      </p:sp>
      <p:sp>
        <p:nvSpPr>
          <p:cNvPr id="66" name="Google Shape;66;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5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0"/>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4"/>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hyperlink" Target="https://github.com/onlyoneblair/IBM-Data-Science-Certificate/blob/main/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hyperlink" Target="https://github.com/onlyoneblair/IBM-Data-Science-Certificate/blob/main/edadataviz%20(1).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hyperlink" Target="https://github.com/onlyoneblair/IBM-Data-Science-Certificate/blob/main/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hyperlink" Target="https://github.com/onlyoneblair/IBM-Data-Science-Certificate/blob/main/lab_jupyter_launch_site_location%20(1).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hyperlink" Target="https://github.com/onlyoneblair/IBM-Data-Science-Certificate/blob/main/lab_jupyter_launch_site_location%20(1).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hyperlink" Target="https://github.com/onlyoneblair/IBM-Data-Science-Certificate/blob/main/SpaceX_Machine%20Learning%20Prediction_Part_5%20(2).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27.jpg"/><Relationship Id="rId5" Type="http://schemas.openxmlformats.org/officeDocument/2006/relationships/image" Target="../media/image35.jpg"/><Relationship Id="rId6" Type="http://schemas.openxmlformats.org/officeDocument/2006/relationships/image" Target="../media/image30.png"/><Relationship Id="rId7" Type="http://schemas.openxmlformats.org/officeDocument/2006/relationships/image" Target="../media/image39.jpg"/><Relationship Id="rId8" Type="http://schemas.openxmlformats.org/officeDocument/2006/relationships/image" Target="../media/image3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hyperlink" Target="https://github.com/onlyoneblair/IBM-Data-Science-Certificate/blob/main/jupyter-labs-spacex-data-collection-api.ipynb" TargetMode="External"/><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hyperlink" Target="https://github.com/onlyoneblair/IBM-Data-Science-Certificate/blob/main/jupyter-labs-webscraping.ipynb" TargetMode="External"/><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a:t>
            </a:r>
            <a:r>
              <a:rPr lang="en-US" sz="1800">
                <a:solidFill>
                  <a:schemeClr val="lt2"/>
                </a:solidFill>
              </a:rPr>
              <a:t>Theo</a:t>
            </a:r>
            <a:r>
              <a:rPr b="0" i="0" lang="en-US" sz="1800" u="none" cap="none" strike="noStrike">
                <a:solidFill>
                  <a:schemeClr val="lt2"/>
                </a:solidFill>
                <a:latin typeface="Arial"/>
                <a:ea typeface="Arial"/>
                <a:cs typeface="Arial"/>
                <a:sym typeface="Arial"/>
              </a:rPr>
              <a:t>&gt;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&lt;Feb </a:t>
            </a:r>
            <a:r>
              <a:rPr lang="en-US" sz="1800">
                <a:solidFill>
                  <a:schemeClr val="lt2"/>
                </a:solidFill>
              </a:rPr>
              <a:t>21</a:t>
            </a:r>
            <a:r>
              <a:rPr lang="en-US" sz="1800">
                <a:solidFill>
                  <a:schemeClr val="lt2"/>
                </a:solidFill>
                <a:latin typeface="Arial"/>
                <a:ea typeface="Arial"/>
                <a:cs typeface="Arial"/>
                <a:sym typeface="Arial"/>
              </a:rPr>
              <a:t> 2025&gt;</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10"/>
          <p:cNvSpPr txBox="1"/>
          <p:nvPr>
            <p:ph idx="1" type="body"/>
          </p:nvPr>
        </p:nvSpPr>
        <p:spPr>
          <a:xfrm>
            <a:off x="770011" y="1825625"/>
            <a:ext cx="5087864" cy="34512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At this stage, we began by importing Pandas and NumPy, followed by loading the collected data from the previous stage. Our goal was to conduct exploratory data analysis (EDA) to clean the dataset and identify the most relevant features for training a machine learning model.</a:t>
            </a:r>
            <a:endParaRPr/>
          </a:p>
          <a:p>
            <a:pPr indent="-228600" lvl="0" marL="228600" marR="0" rtl="0" algn="l">
              <a:lnSpc>
                <a:spcPct val="9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Please click </a:t>
            </a:r>
            <a:r>
              <a:rPr lang="en-US" sz="2000" u="sng">
                <a:solidFill>
                  <a:srgbClr val="292929"/>
                </a:solidFill>
                <a:latin typeface="Arial"/>
                <a:ea typeface="Arial"/>
                <a:cs typeface="Arial"/>
                <a:sym typeface="Arial"/>
                <a:hlinkClick r:id="rId4">
                  <a:extLst>
                    <a:ext uri="{A12FA001-AC4F-418D-AE19-62706E023703}">
                      <ahyp:hlinkClr val="tx"/>
                    </a:ext>
                  </a:extLst>
                </a:hlinkClick>
              </a:rPr>
              <a:t>here</a:t>
            </a:r>
            <a:r>
              <a:rPr lang="en-US" sz="2000">
                <a:solidFill>
                  <a:srgbClr val="292929"/>
                </a:solidFill>
                <a:latin typeface="Arial"/>
                <a:ea typeface="Arial"/>
                <a:cs typeface="Arial"/>
                <a:sym typeface="Arial"/>
              </a:rPr>
              <a:t> to view the completed data wrangling notebook</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7" name="Google Shape;157;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grpSp>
        <p:nvGrpSpPr>
          <p:cNvPr id="158" name="Google Shape;158;p10"/>
          <p:cNvGrpSpPr/>
          <p:nvPr/>
        </p:nvGrpSpPr>
        <p:grpSpPr>
          <a:xfrm>
            <a:off x="6170840" y="2623033"/>
            <a:ext cx="5087863" cy="2756521"/>
            <a:chOff x="0" y="797408"/>
            <a:chExt cx="5087863" cy="2756521"/>
          </a:xfrm>
        </p:grpSpPr>
        <p:sp>
          <p:nvSpPr>
            <p:cNvPr id="159" name="Google Shape;159;p10"/>
            <p:cNvSpPr/>
            <p:nvPr/>
          </p:nvSpPr>
          <p:spPr>
            <a:xfrm>
              <a:off x="0" y="797408"/>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txBox="1"/>
            <p:nvPr/>
          </p:nvSpPr>
          <p:spPr>
            <a:xfrm>
              <a:off x="15221" y="812629"/>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Load dataset and libraries</a:t>
              </a:r>
              <a:endParaRPr sz="1300">
                <a:solidFill>
                  <a:schemeClr val="lt1"/>
                </a:solidFill>
                <a:latin typeface="Calibri"/>
                <a:ea typeface="Calibri"/>
                <a:cs typeface="Calibri"/>
                <a:sym typeface="Calibri"/>
              </a:endParaRPr>
            </a:p>
          </p:txBody>
        </p:sp>
        <p:sp>
          <p:nvSpPr>
            <p:cNvPr id="161" name="Google Shape;161;p10"/>
            <p:cNvSpPr/>
            <p:nvPr/>
          </p:nvSpPr>
          <p:spPr>
            <a:xfrm>
              <a:off x="0" y="1146653"/>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txBox="1"/>
            <p:nvPr/>
          </p:nvSpPr>
          <p:spPr>
            <a:xfrm>
              <a:off x="15221" y="1161874"/>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Calculate missing value per attribute as a percentage</a:t>
              </a:r>
              <a:endParaRPr sz="1300">
                <a:solidFill>
                  <a:schemeClr val="lt1"/>
                </a:solidFill>
                <a:latin typeface="Calibri"/>
                <a:ea typeface="Calibri"/>
                <a:cs typeface="Calibri"/>
                <a:sym typeface="Calibri"/>
              </a:endParaRPr>
            </a:p>
          </p:txBody>
        </p:sp>
        <p:sp>
          <p:nvSpPr>
            <p:cNvPr id="163" name="Google Shape;163;p10"/>
            <p:cNvSpPr/>
            <p:nvPr/>
          </p:nvSpPr>
          <p:spPr>
            <a:xfrm>
              <a:off x="0" y="1495898"/>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txBox="1"/>
            <p:nvPr/>
          </p:nvSpPr>
          <p:spPr>
            <a:xfrm>
              <a:off x="15221" y="1511119"/>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Identify which columns are numerical and categorical</a:t>
              </a:r>
              <a:endParaRPr sz="1300">
                <a:solidFill>
                  <a:schemeClr val="lt1"/>
                </a:solidFill>
                <a:latin typeface="Calibri"/>
                <a:ea typeface="Calibri"/>
                <a:cs typeface="Calibri"/>
                <a:sym typeface="Calibri"/>
              </a:endParaRPr>
            </a:p>
          </p:txBody>
        </p:sp>
        <p:sp>
          <p:nvSpPr>
            <p:cNvPr id="165" name="Google Shape;165;p10"/>
            <p:cNvSpPr/>
            <p:nvPr/>
          </p:nvSpPr>
          <p:spPr>
            <a:xfrm>
              <a:off x="0" y="1845144"/>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txBox="1"/>
            <p:nvPr/>
          </p:nvSpPr>
          <p:spPr>
            <a:xfrm>
              <a:off x="15221" y="1860365"/>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Calculate the number of launches on each site</a:t>
              </a:r>
              <a:endParaRPr sz="1300">
                <a:solidFill>
                  <a:schemeClr val="lt1"/>
                </a:solidFill>
                <a:latin typeface="Calibri"/>
                <a:ea typeface="Calibri"/>
                <a:cs typeface="Calibri"/>
                <a:sym typeface="Calibri"/>
              </a:endParaRPr>
            </a:p>
          </p:txBody>
        </p:sp>
        <p:sp>
          <p:nvSpPr>
            <p:cNvPr id="167" name="Google Shape;167;p10"/>
            <p:cNvSpPr/>
            <p:nvPr/>
          </p:nvSpPr>
          <p:spPr>
            <a:xfrm>
              <a:off x="0" y="2194389"/>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txBox="1"/>
            <p:nvPr/>
          </p:nvSpPr>
          <p:spPr>
            <a:xfrm>
              <a:off x="15221" y="2209610"/>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Calculate the number and occurrence of each orbit</a:t>
              </a:r>
              <a:endParaRPr sz="1300">
                <a:solidFill>
                  <a:schemeClr val="lt1"/>
                </a:solidFill>
                <a:latin typeface="Calibri"/>
                <a:ea typeface="Calibri"/>
                <a:cs typeface="Calibri"/>
                <a:sym typeface="Calibri"/>
              </a:endParaRPr>
            </a:p>
          </p:txBody>
        </p:sp>
        <p:sp>
          <p:nvSpPr>
            <p:cNvPr id="169" name="Google Shape;169;p10"/>
            <p:cNvSpPr/>
            <p:nvPr/>
          </p:nvSpPr>
          <p:spPr>
            <a:xfrm>
              <a:off x="0" y="2543633"/>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txBox="1"/>
            <p:nvPr/>
          </p:nvSpPr>
          <p:spPr>
            <a:xfrm>
              <a:off x="15221" y="2558854"/>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Calculate the number and occurrence of mission outcome of the orbits</a:t>
              </a:r>
              <a:endParaRPr sz="1300">
                <a:solidFill>
                  <a:schemeClr val="lt1"/>
                </a:solidFill>
                <a:latin typeface="Calibri"/>
                <a:ea typeface="Calibri"/>
                <a:cs typeface="Calibri"/>
                <a:sym typeface="Calibri"/>
              </a:endParaRPr>
            </a:p>
          </p:txBody>
        </p:sp>
        <p:sp>
          <p:nvSpPr>
            <p:cNvPr id="171" name="Google Shape;171;p10"/>
            <p:cNvSpPr/>
            <p:nvPr/>
          </p:nvSpPr>
          <p:spPr>
            <a:xfrm>
              <a:off x="0" y="2892879"/>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txBox="1"/>
            <p:nvPr/>
          </p:nvSpPr>
          <p:spPr>
            <a:xfrm>
              <a:off x="15221" y="2908100"/>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Create a landing outcome label from Outcome column</a:t>
              </a:r>
              <a:endParaRPr sz="1300">
                <a:solidFill>
                  <a:schemeClr val="lt1"/>
                </a:solidFill>
                <a:latin typeface="Calibri"/>
                <a:ea typeface="Calibri"/>
                <a:cs typeface="Calibri"/>
                <a:sym typeface="Calibri"/>
              </a:endParaRPr>
            </a:p>
          </p:txBody>
        </p:sp>
        <p:sp>
          <p:nvSpPr>
            <p:cNvPr id="173" name="Google Shape;173;p10"/>
            <p:cNvSpPr/>
            <p:nvPr/>
          </p:nvSpPr>
          <p:spPr>
            <a:xfrm>
              <a:off x="0" y="3242124"/>
              <a:ext cx="5087863" cy="31180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txBox="1"/>
            <p:nvPr/>
          </p:nvSpPr>
          <p:spPr>
            <a:xfrm>
              <a:off x="15221" y="3257345"/>
              <a:ext cx="5057421" cy="281363"/>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Determine the successful landing rate for first stage rockets</a:t>
              </a:r>
              <a:endParaRPr sz="1300">
                <a:solidFill>
                  <a:schemeClr val="lt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80" name="Google Shape;180;p11"/>
          <p:cNvGrpSpPr/>
          <p:nvPr/>
        </p:nvGrpSpPr>
        <p:grpSpPr>
          <a:xfrm>
            <a:off x="770011" y="1848698"/>
            <a:ext cx="4449690" cy="4555440"/>
            <a:chOff x="0" y="23073"/>
            <a:chExt cx="4449690" cy="4555440"/>
          </a:xfrm>
        </p:grpSpPr>
        <p:sp>
          <p:nvSpPr>
            <p:cNvPr id="181" name="Google Shape;181;p11"/>
            <p:cNvSpPr/>
            <p:nvPr/>
          </p:nvSpPr>
          <p:spPr>
            <a:xfrm>
              <a:off x="0" y="23073"/>
              <a:ext cx="4449690" cy="71604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txBox="1"/>
            <p:nvPr/>
          </p:nvSpPr>
          <p:spPr>
            <a:xfrm>
              <a:off x="34954" y="58027"/>
              <a:ext cx="4379782" cy="6461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Visualize the relationship between Flight Number and Launch Site</a:t>
              </a:r>
              <a:endParaRPr sz="1800">
                <a:solidFill>
                  <a:schemeClr val="lt1"/>
                </a:solidFill>
                <a:latin typeface="Calibri"/>
                <a:ea typeface="Calibri"/>
                <a:cs typeface="Calibri"/>
                <a:sym typeface="Calibri"/>
              </a:endParaRPr>
            </a:p>
          </p:txBody>
        </p:sp>
        <p:sp>
          <p:nvSpPr>
            <p:cNvPr id="183" name="Google Shape;183;p11"/>
            <p:cNvSpPr/>
            <p:nvPr/>
          </p:nvSpPr>
          <p:spPr>
            <a:xfrm>
              <a:off x="0" y="790953"/>
              <a:ext cx="4449690" cy="71604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txBox="1"/>
            <p:nvPr/>
          </p:nvSpPr>
          <p:spPr>
            <a:xfrm>
              <a:off x="34954" y="825907"/>
              <a:ext cx="4379782" cy="6461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Visualize the relationship between Payload Mass and Launch Site</a:t>
              </a:r>
              <a:endParaRPr sz="1800">
                <a:solidFill>
                  <a:schemeClr val="lt1"/>
                </a:solidFill>
                <a:latin typeface="Calibri"/>
                <a:ea typeface="Calibri"/>
                <a:cs typeface="Calibri"/>
                <a:sym typeface="Calibri"/>
              </a:endParaRPr>
            </a:p>
          </p:txBody>
        </p:sp>
        <p:sp>
          <p:nvSpPr>
            <p:cNvPr id="185" name="Google Shape;185;p11"/>
            <p:cNvSpPr/>
            <p:nvPr/>
          </p:nvSpPr>
          <p:spPr>
            <a:xfrm>
              <a:off x="0" y="1558833"/>
              <a:ext cx="4449690" cy="71604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txBox="1"/>
            <p:nvPr/>
          </p:nvSpPr>
          <p:spPr>
            <a:xfrm>
              <a:off x="34954" y="1593787"/>
              <a:ext cx="4379782" cy="6461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Visualize the relationship between success rate of each orbit type</a:t>
              </a:r>
              <a:endParaRPr sz="1800">
                <a:solidFill>
                  <a:schemeClr val="lt1"/>
                </a:solidFill>
                <a:latin typeface="Calibri"/>
                <a:ea typeface="Calibri"/>
                <a:cs typeface="Calibri"/>
                <a:sym typeface="Calibri"/>
              </a:endParaRPr>
            </a:p>
          </p:txBody>
        </p:sp>
        <p:sp>
          <p:nvSpPr>
            <p:cNvPr id="187" name="Google Shape;187;p11"/>
            <p:cNvSpPr/>
            <p:nvPr/>
          </p:nvSpPr>
          <p:spPr>
            <a:xfrm>
              <a:off x="0" y="2326713"/>
              <a:ext cx="4449690" cy="71604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txBox="1"/>
            <p:nvPr/>
          </p:nvSpPr>
          <p:spPr>
            <a:xfrm>
              <a:off x="34954" y="2361667"/>
              <a:ext cx="4379782" cy="6461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Visualize the relationship between FlightNumber and Orbit type</a:t>
              </a:r>
              <a:endParaRPr sz="1800">
                <a:solidFill>
                  <a:schemeClr val="lt1"/>
                </a:solidFill>
                <a:latin typeface="Calibri"/>
                <a:ea typeface="Calibri"/>
                <a:cs typeface="Calibri"/>
                <a:sym typeface="Calibri"/>
              </a:endParaRPr>
            </a:p>
          </p:txBody>
        </p:sp>
        <p:sp>
          <p:nvSpPr>
            <p:cNvPr id="189" name="Google Shape;189;p11"/>
            <p:cNvSpPr/>
            <p:nvPr/>
          </p:nvSpPr>
          <p:spPr>
            <a:xfrm>
              <a:off x="0" y="3094593"/>
              <a:ext cx="4449690" cy="71604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txBox="1"/>
            <p:nvPr/>
          </p:nvSpPr>
          <p:spPr>
            <a:xfrm>
              <a:off x="34954" y="3129547"/>
              <a:ext cx="4379782" cy="6461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Visualize the relationship between Payload Mass and Orbit type</a:t>
              </a:r>
              <a:endParaRPr sz="1800">
                <a:solidFill>
                  <a:schemeClr val="lt1"/>
                </a:solidFill>
                <a:latin typeface="Calibri"/>
                <a:ea typeface="Calibri"/>
                <a:cs typeface="Calibri"/>
                <a:sym typeface="Calibri"/>
              </a:endParaRPr>
            </a:p>
          </p:txBody>
        </p:sp>
        <p:sp>
          <p:nvSpPr>
            <p:cNvPr id="191" name="Google Shape;191;p11"/>
            <p:cNvSpPr/>
            <p:nvPr/>
          </p:nvSpPr>
          <p:spPr>
            <a:xfrm>
              <a:off x="0" y="3862473"/>
              <a:ext cx="4449690" cy="71604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txBox="1"/>
            <p:nvPr/>
          </p:nvSpPr>
          <p:spPr>
            <a:xfrm>
              <a:off x="34954" y="3897427"/>
              <a:ext cx="4379782" cy="6461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Visualize the launch success yearly trend</a:t>
              </a:r>
              <a:endParaRPr sz="1800">
                <a:solidFill>
                  <a:schemeClr val="lt1"/>
                </a:solidFill>
                <a:latin typeface="Calibri"/>
                <a:ea typeface="Calibri"/>
                <a:cs typeface="Calibri"/>
                <a:sym typeface="Calibri"/>
              </a:endParaRPr>
            </a:p>
          </p:txBody>
        </p:sp>
      </p:grpSp>
      <p:sp>
        <p:nvSpPr>
          <p:cNvPr id="193" name="Google Shape;193;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94" name="Google Shape;194;p11"/>
          <p:cNvSpPr txBox="1"/>
          <p:nvPr/>
        </p:nvSpPr>
        <p:spPr>
          <a:xfrm>
            <a:off x="6835921" y="1717764"/>
            <a:ext cx="4449690" cy="46015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At this stage we completed the Exploratory Data Analysis process by finding the correlation between various dependents and independents with the aid of various visualization tools. The main libraires used in this section were the seaborn and matplotlib. We also worked on converting types of columns to suit our data</a:t>
            </a:r>
            <a:endParaRPr/>
          </a:p>
          <a:p>
            <a:pPr indent="-228600" lvl="0" marL="228600" marR="0" rtl="0" algn="l">
              <a:lnSpc>
                <a:spcPct val="100000"/>
              </a:lnSpc>
              <a:spcBef>
                <a:spcPts val="1400"/>
              </a:spcBef>
              <a:spcAft>
                <a:spcPts val="0"/>
              </a:spcAft>
              <a:buClr>
                <a:srgbClr val="292929"/>
              </a:buClr>
              <a:buSzPts val="2400"/>
              <a:buFont typeface="Arial"/>
              <a:buChar char="•"/>
            </a:pPr>
            <a:r>
              <a:rPr lang="en-US" sz="2400">
                <a:solidFill>
                  <a:srgbClr val="292929"/>
                </a:solidFill>
                <a:latin typeface="Arial"/>
                <a:ea typeface="Arial"/>
                <a:cs typeface="Arial"/>
                <a:sym typeface="Arial"/>
              </a:rPr>
              <a:t>Please click </a:t>
            </a:r>
            <a:r>
              <a:rPr lang="en-US" sz="2400" u="sng">
                <a:solidFill>
                  <a:srgbClr val="292929"/>
                </a:solidFill>
                <a:latin typeface="Arial"/>
                <a:ea typeface="Arial"/>
                <a:cs typeface="Arial"/>
                <a:sym typeface="Arial"/>
                <a:hlinkClick r:id="rId4">
                  <a:extLst>
                    <a:ext uri="{A12FA001-AC4F-418D-AE19-62706E023703}">
                      <ahyp:hlinkClr val="tx"/>
                    </a:ext>
                  </a:extLst>
                </a:hlinkClick>
              </a:rPr>
              <a:t>here</a:t>
            </a:r>
            <a:r>
              <a:rPr lang="en-US" sz="2400">
                <a:solidFill>
                  <a:srgbClr val="292929"/>
                </a:solidFill>
                <a:latin typeface="Arial"/>
                <a:ea typeface="Arial"/>
                <a:cs typeface="Arial"/>
                <a:sym typeface="Arial"/>
              </a:rPr>
              <a:t> to view the </a:t>
            </a:r>
            <a:r>
              <a:rPr lang="en-US" sz="2200">
                <a:solidFill>
                  <a:srgbClr val="292929"/>
                </a:solidFill>
                <a:latin typeface="Arial"/>
                <a:ea typeface="Arial"/>
                <a:cs typeface="Arial"/>
                <a:sym typeface="Arial"/>
              </a:rPr>
              <a:t>completed EDA with data visualization notebook.</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12"/>
          <p:cNvSpPr txBox="1"/>
          <p:nvPr>
            <p:ph idx="1" type="body"/>
          </p:nvPr>
        </p:nvSpPr>
        <p:spPr>
          <a:xfrm>
            <a:off x="770011" y="1806575"/>
            <a:ext cx="3335264" cy="27749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Here we queried the dataset using SQL commands to complete the tasks seen to the right.</a:t>
            </a:r>
            <a:endParaRPr sz="18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Please click </a:t>
            </a:r>
            <a:r>
              <a:rPr lang="en-US" sz="1800" u="sng">
                <a:solidFill>
                  <a:srgbClr val="292929"/>
                </a:solidFill>
                <a:latin typeface="Arial"/>
                <a:ea typeface="Arial"/>
                <a:cs typeface="Arial"/>
                <a:sym typeface="Arial"/>
                <a:hlinkClick r:id="rId4">
                  <a:extLst>
                    <a:ext uri="{A12FA001-AC4F-418D-AE19-62706E023703}">
                      <ahyp:hlinkClr val="tx"/>
                    </a:ext>
                  </a:extLst>
                </a:hlinkClick>
              </a:rPr>
              <a:t>here</a:t>
            </a:r>
            <a:r>
              <a:rPr lang="en-US" sz="1800">
                <a:solidFill>
                  <a:srgbClr val="292929"/>
                </a:solidFill>
                <a:latin typeface="Arial"/>
                <a:ea typeface="Arial"/>
                <a:cs typeface="Arial"/>
                <a:sym typeface="Arial"/>
              </a:rPr>
              <a:t> to view the completed EDA with SQL notebook.</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201" name="Google Shape;20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grpSp>
        <p:nvGrpSpPr>
          <p:cNvPr id="202" name="Google Shape;202;p12"/>
          <p:cNvGrpSpPr/>
          <p:nvPr/>
        </p:nvGrpSpPr>
        <p:grpSpPr>
          <a:xfrm>
            <a:off x="5086350" y="1597784"/>
            <a:ext cx="6371622" cy="4197419"/>
            <a:chOff x="0" y="76959"/>
            <a:chExt cx="6371622" cy="4197419"/>
          </a:xfrm>
        </p:grpSpPr>
        <p:sp>
          <p:nvSpPr>
            <p:cNvPr id="203" name="Google Shape;203;p12"/>
            <p:cNvSpPr/>
            <p:nvPr/>
          </p:nvSpPr>
          <p:spPr>
            <a:xfrm>
              <a:off x="1815083" y="76959"/>
              <a:ext cx="2741454"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txBox="1"/>
            <p:nvPr/>
          </p:nvSpPr>
          <p:spPr>
            <a:xfrm>
              <a:off x="1832560" y="94436"/>
              <a:ext cx="2706500" cy="32306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b="1" lang="en-US" sz="1400">
                  <a:solidFill>
                    <a:schemeClr val="lt1"/>
                  </a:solidFill>
                  <a:latin typeface="Calibri"/>
                  <a:ea typeface="Calibri"/>
                  <a:cs typeface="Calibri"/>
                  <a:sym typeface="Calibri"/>
                </a:rPr>
                <a:t>Task Performed</a:t>
              </a:r>
              <a:endParaRPr b="1" sz="1400">
                <a:solidFill>
                  <a:schemeClr val="lt1"/>
                </a:solidFill>
                <a:latin typeface="Calibri"/>
                <a:ea typeface="Calibri"/>
                <a:cs typeface="Calibri"/>
                <a:sym typeface="Calibri"/>
              </a:endParaRPr>
            </a:p>
          </p:txBody>
        </p:sp>
        <p:sp>
          <p:nvSpPr>
            <p:cNvPr id="205" name="Google Shape;205;p12"/>
            <p:cNvSpPr/>
            <p:nvPr/>
          </p:nvSpPr>
          <p:spPr>
            <a:xfrm>
              <a:off x="0" y="46089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txBox="1"/>
            <p:nvPr/>
          </p:nvSpPr>
          <p:spPr>
            <a:xfrm>
              <a:off x="17477" y="47837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Display the names of the unique launch sites in the space mission</a:t>
              </a:r>
              <a:endParaRPr sz="900">
                <a:solidFill>
                  <a:schemeClr val="lt1"/>
                </a:solidFill>
                <a:latin typeface="Calibri"/>
                <a:ea typeface="Calibri"/>
                <a:cs typeface="Calibri"/>
                <a:sym typeface="Calibri"/>
              </a:endParaRPr>
            </a:p>
          </p:txBody>
        </p:sp>
        <p:sp>
          <p:nvSpPr>
            <p:cNvPr id="207" name="Google Shape;207;p12"/>
            <p:cNvSpPr/>
            <p:nvPr/>
          </p:nvSpPr>
          <p:spPr>
            <a:xfrm>
              <a:off x="0" y="84483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txBox="1"/>
            <p:nvPr/>
          </p:nvSpPr>
          <p:spPr>
            <a:xfrm>
              <a:off x="17477" y="86231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Display 5 records where launch sites begin with the string 'CCA'</a:t>
              </a:r>
              <a:endParaRPr sz="900">
                <a:solidFill>
                  <a:schemeClr val="lt1"/>
                </a:solidFill>
                <a:latin typeface="Calibri"/>
                <a:ea typeface="Calibri"/>
                <a:cs typeface="Calibri"/>
                <a:sym typeface="Calibri"/>
              </a:endParaRPr>
            </a:p>
          </p:txBody>
        </p:sp>
        <p:sp>
          <p:nvSpPr>
            <p:cNvPr id="209" name="Google Shape;209;p12"/>
            <p:cNvSpPr/>
            <p:nvPr/>
          </p:nvSpPr>
          <p:spPr>
            <a:xfrm>
              <a:off x="0" y="122877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txBox="1"/>
            <p:nvPr/>
          </p:nvSpPr>
          <p:spPr>
            <a:xfrm>
              <a:off x="17477" y="124625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Display the total payload mass carried by boosters launched by NASA (CRS)</a:t>
              </a:r>
              <a:endParaRPr sz="900">
                <a:solidFill>
                  <a:schemeClr val="lt1"/>
                </a:solidFill>
                <a:latin typeface="Calibri"/>
                <a:ea typeface="Calibri"/>
                <a:cs typeface="Calibri"/>
                <a:sym typeface="Calibri"/>
              </a:endParaRPr>
            </a:p>
          </p:txBody>
        </p:sp>
        <p:sp>
          <p:nvSpPr>
            <p:cNvPr id="211" name="Google Shape;211;p12"/>
            <p:cNvSpPr/>
            <p:nvPr/>
          </p:nvSpPr>
          <p:spPr>
            <a:xfrm>
              <a:off x="0" y="161271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txBox="1"/>
            <p:nvPr/>
          </p:nvSpPr>
          <p:spPr>
            <a:xfrm>
              <a:off x="17477" y="163019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Display average payload mass carried by booster version F9 v1.1</a:t>
              </a:r>
              <a:endParaRPr sz="900">
                <a:solidFill>
                  <a:schemeClr val="lt1"/>
                </a:solidFill>
                <a:latin typeface="Calibri"/>
                <a:ea typeface="Calibri"/>
                <a:cs typeface="Calibri"/>
                <a:sym typeface="Calibri"/>
              </a:endParaRPr>
            </a:p>
          </p:txBody>
        </p:sp>
        <p:sp>
          <p:nvSpPr>
            <p:cNvPr id="213" name="Google Shape;213;p12"/>
            <p:cNvSpPr/>
            <p:nvPr/>
          </p:nvSpPr>
          <p:spPr>
            <a:xfrm>
              <a:off x="0" y="199665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txBox="1"/>
            <p:nvPr/>
          </p:nvSpPr>
          <p:spPr>
            <a:xfrm>
              <a:off x="17477" y="201413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List the date when the first succesful landing outcome in ground pad was acheived</a:t>
              </a:r>
              <a:endParaRPr sz="900">
                <a:solidFill>
                  <a:schemeClr val="lt1"/>
                </a:solidFill>
                <a:latin typeface="Calibri"/>
                <a:ea typeface="Calibri"/>
                <a:cs typeface="Calibri"/>
                <a:sym typeface="Calibri"/>
              </a:endParaRPr>
            </a:p>
          </p:txBody>
        </p:sp>
        <p:sp>
          <p:nvSpPr>
            <p:cNvPr id="215" name="Google Shape;215;p12"/>
            <p:cNvSpPr/>
            <p:nvPr/>
          </p:nvSpPr>
          <p:spPr>
            <a:xfrm>
              <a:off x="0" y="238059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txBox="1"/>
            <p:nvPr/>
          </p:nvSpPr>
          <p:spPr>
            <a:xfrm>
              <a:off x="17477" y="239807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List the names of the boosters which have success in drone ship and have payload mass greater than 4000 but less than 6000</a:t>
              </a:r>
              <a:endParaRPr sz="900">
                <a:solidFill>
                  <a:schemeClr val="lt1"/>
                </a:solidFill>
                <a:latin typeface="Calibri"/>
                <a:ea typeface="Calibri"/>
                <a:cs typeface="Calibri"/>
                <a:sym typeface="Calibri"/>
              </a:endParaRPr>
            </a:p>
          </p:txBody>
        </p:sp>
        <p:sp>
          <p:nvSpPr>
            <p:cNvPr id="217" name="Google Shape;217;p12"/>
            <p:cNvSpPr/>
            <p:nvPr/>
          </p:nvSpPr>
          <p:spPr>
            <a:xfrm>
              <a:off x="0" y="276453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txBox="1"/>
            <p:nvPr/>
          </p:nvSpPr>
          <p:spPr>
            <a:xfrm>
              <a:off x="17477" y="278201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List the total number of successful and failure mission outcomes</a:t>
              </a:r>
              <a:endParaRPr sz="900">
                <a:solidFill>
                  <a:schemeClr val="lt1"/>
                </a:solidFill>
                <a:latin typeface="Calibri"/>
                <a:ea typeface="Calibri"/>
                <a:cs typeface="Calibri"/>
                <a:sym typeface="Calibri"/>
              </a:endParaRPr>
            </a:p>
          </p:txBody>
        </p:sp>
        <p:sp>
          <p:nvSpPr>
            <p:cNvPr id="219" name="Google Shape;219;p12"/>
            <p:cNvSpPr/>
            <p:nvPr/>
          </p:nvSpPr>
          <p:spPr>
            <a:xfrm>
              <a:off x="0" y="314847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2"/>
            <p:cNvSpPr txBox="1"/>
            <p:nvPr/>
          </p:nvSpPr>
          <p:spPr>
            <a:xfrm>
              <a:off x="17477" y="316595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List the names of the booster_versions which have carried the maximum payload mass. Use a subquery</a:t>
              </a:r>
              <a:endParaRPr sz="900">
                <a:solidFill>
                  <a:schemeClr val="lt1"/>
                </a:solidFill>
                <a:latin typeface="Calibri"/>
                <a:ea typeface="Calibri"/>
                <a:cs typeface="Calibri"/>
                <a:sym typeface="Calibri"/>
              </a:endParaRPr>
            </a:p>
          </p:txBody>
        </p:sp>
        <p:sp>
          <p:nvSpPr>
            <p:cNvPr id="221" name="Google Shape;221;p12"/>
            <p:cNvSpPr/>
            <p:nvPr/>
          </p:nvSpPr>
          <p:spPr>
            <a:xfrm>
              <a:off x="0" y="3532419"/>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txBox="1"/>
            <p:nvPr/>
          </p:nvSpPr>
          <p:spPr>
            <a:xfrm>
              <a:off x="17477" y="3549896"/>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List the records which will display the month names, failure landing_outcomes in drone ship ,booster versions, launch_site for the months in year 2015.</a:t>
              </a:r>
              <a:endParaRPr sz="900">
                <a:solidFill>
                  <a:schemeClr val="lt1"/>
                </a:solidFill>
                <a:latin typeface="Calibri"/>
                <a:ea typeface="Calibri"/>
                <a:cs typeface="Calibri"/>
                <a:sym typeface="Calibri"/>
              </a:endParaRPr>
            </a:p>
          </p:txBody>
        </p:sp>
        <p:sp>
          <p:nvSpPr>
            <p:cNvPr id="223" name="Google Shape;223;p12"/>
            <p:cNvSpPr/>
            <p:nvPr/>
          </p:nvSpPr>
          <p:spPr>
            <a:xfrm>
              <a:off x="0" y="3916358"/>
              <a:ext cx="6371622" cy="35802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txBox="1"/>
            <p:nvPr/>
          </p:nvSpPr>
          <p:spPr>
            <a:xfrm>
              <a:off x="17477" y="3933835"/>
              <a:ext cx="6336668" cy="323066"/>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Calibri"/>
                <a:buNone/>
              </a:pPr>
              <a:r>
                <a:rPr lang="en-US" sz="900">
                  <a:solidFill>
                    <a:schemeClr val="lt1"/>
                  </a:solidFill>
                  <a:latin typeface="Calibri"/>
                  <a:ea typeface="Calibri"/>
                  <a:cs typeface="Calibri"/>
                  <a:sym typeface="Calibri"/>
                </a:rPr>
                <a:t>Rank the count of landing outcomes (such as Failure (drone ship) or Success (ground pad)) between the date 2010-06-04 and 2017-03-20, in descending order.</a:t>
              </a:r>
              <a:endParaRPr sz="900">
                <a:solidFill>
                  <a:schemeClr val="lt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13"/>
          <p:cNvSpPr txBox="1"/>
          <p:nvPr>
            <p:ph idx="1" type="body"/>
          </p:nvPr>
        </p:nvSpPr>
        <p:spPr>
          <a:xfrm>
            <a:off x="838200" y="1875054"/>
            <a:ext cx="10515600" cy="267789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Geospatial data was used to place markers, circles and lines on a map to identify various launch sites. </a:t>
            </a:r>
            <a:endParaRPr/>
          </a:p>
          <a:p>
            <a:pPr indent="-228600" lvl="1" marL="685800" marR="0" rtl="0" algn="l">
              <a:lnSpc>
                <a:spcPct val="90000"/>
              </a:lnSpc>
              <a:spcBef>
                <a:spcPts val="5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TASK 1:</a:t>
            </a:r>
            <a:r>
              <a:rPr b="0" i="0" lang="en-US" sz="1400" u="none" cap="none" strike="noStrike">
                <a:solidFill>
                  <a:schemeClr val="dk1"/>
                </a:solidFill>
                <a:latin typeface="Arial"/>
                <a:ea typeface="Arial"/>
                <a:cs typeface="Arial"/>
                <a:sym typeface="Arial"/>
              </a:rPr>
              <a:t> Mark all launch sites on a map – we identified 4 locations along with their latitude and longitude</a:t>
            </a:r>
            <a:endParaRPr/>
          </a:p>
          <a:p>
            <a:pPr indent="-228600" lvl="1" marL="685800" marR="0" rtl="0" algn="l">
              <a:lnSpc>
                <a:spcPct val="90000"/>
              </a:lnSpc>
              <a:spcBef>
                <a:spcPts val="5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TASK 2:</a:t>
            </a:r>
            <a:r>
              <a:rPr b="0" i="0" lang="en-US" sz="1400" u="none" cap="none" strike="noStrike">
                <a:solidFill>
                  <a:schemeClr val="dk1"/>
                </a:solidFill>
                <a:latin typeface="Arial"/>
                <a:ea typeface="Arial"/>
                <a:cs typeface="Arial"/>
                <a:sym typeface="Arial"/>
              </a:rPr>
              <a:t> Mark the success/failed launches for each site on the map -  placed launches into 2 groups</a:t>
            </a:r>
            <a:endParaRPr/>
          </a:p>
          <a:p>
            <a:pPr indent="-228600" lvl="1" marL="685800" marR="0" rtl="0" algn="l">
              <a:lnSpc>
                <a:spcPct val="90000"/>
              </a:lnSpc>
              <a:spcBef>
                <a:spcPts val="5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TASK 3:</a:t>
            </a:r>
            <a:r>
              <a:rPr b="0" i="0" lang="en-US" sz="1400" u="none" cap="none" strike="noStrike">
                <a:solidFill>
                  <a:schemeClr val="dk1"/>
                </a:solidFill>
                <a:latin typeface="Arial"/>
                <a:ea typeface="Arial"/>
                <a:cs typeface="Arial"/>
                <a:sym typeface="Arial"/>
              </a:rPr>
              <a:t> Calculate the distances between a launch site to its proximities – after calculating the distances we attempted to draw polylines to show distance.</a:t>
            </a:r>
            <a:endParaRPr/>
          </a:p>
          <a:p>
            <a:pPr indent="-228600" lvl="0" marL="228600" marR="0" rtl="0" algn="l">
              <a:lnSpc>
                <a:spcPct val="100000"/>
              </a:lnSpc>
              <a:spcBef>
                <a:spcPts val="1400"/>
              </a:spcBef>
              <a:spcAft>
                <a:spcPts val="0"/>
              </a:spcAft>
              <a:buClr>
                <a:srgbClr val="292929"/>
              </a:buClr>
              <a:buSzPts val="2400"/>
              <a:buFont typeface="Arial"/>
              <a:buChar char="•"/>
            </a:pPr>
            <a:r>
              <a:rPr lang="en-US" sz="2400">
                <a:solidFill>
                  <a:srgbClr val="292929"/>
                </a:solidFill>
                <a:latin typeface="Arial"/>
                <a:ea typeface="Arial"/>
                <a:cs typeface="Arial"/>
                <a:sym typeface="Arial"/>
              </a:rPr>
              <a:t>Please click </a:t>
            </a:r>
            <a:r>
              <a:rPr lang="en-US" sz="2400" u="sng">
                <a:solidFill>
                  <a:srgbClr val="292929"/>
                </a:solidFill>
                <a:latin typeface="Arial"/>
                <a:ea typeface="Arial"/>
                <a:cs typeface="Arial"/>
                <a:sym typeface="Arial"/>
                <a:hlinkClick r:id="rId4">
                  <a:extLst>
                    <a:ext uri="{A12FA001-AC4F-418D-AE19-62706E023703}">
                      <ahyp:hlinkClr val="tx"/>
                    </a:ext>
                  </a:extLst>
                </a:hlinkClick>
              </a:rPr>
              <a:t>here</a:t>
            </a:r>
            <a:r>
              <a:rPr lang="en-US" sz="2400">
                <a:solidFill>
                  <a:srgbClr val="292929"/>
                </a:solidFill>
                <a:latin typeface="Arial"/>
                <a:ea typeface="Arial"/>
                <a:cs typeface="Arial"/>
                <a:sym typeface="Arial"/>
              </a:rPr>
              <a:t> to view the </a:t>
            </a:r>
            <a:r>
              <a:rPr lang="en-US" sz="2200">
                <a:solidFill>
                  <a:srgbClr val="292929"/>
                </a:solidFill>
                <a:latin typeface="Arial"/>
                <a:ea typeface="Arial"/>
                <a:cs typeface="Arial"/>
                <a:sym typeface="Arial"/>
              </a:rPr>
              <a:t>completed interactive map with Folium map.</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31" name="Google Shape;231;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a Launch Site Drop-down option for each Launch Site for ease in selecting 1 or all sites</a:t>
            </a:r>
            <a:endParaRPr/>
          </a:p>
          <a:p>
            <a:pPr indent="-228600" lvl="0" marL="228600" marR="0" rtl="0" algn="l">
              <a:lnSpc>
                <a:spcPct val="90000"/>
              </a:lnSpc>
              <a:spcBef>
                <a:spcPts val="2200"/>
              </a:spcBef>
              <a:spcAft>
                <a:spcPts val="0"/>
              </a:spcAft>
              <a:buClr>
                <a:srgbClr val="292929"/>
              </a:buClr>
              <a:buSzPts val="2200"/>
              <a:buFont typeface="Arial"/>
              <a:buChar char="•"/>
            </a:pPr>
            <a:r>
              <a:rPr lang="en-US" sz="2200">
                <a:solidFill>
                  <a:srgbClr val="292929"/>
                </a:solidFill>
                <a:latin typeface="Arial"/>
                <a:ea typeface="Arial"/>
                <a:cs typeface="Arial"/>
                <a:sym typeface="Arial"/>
              </a:rPr>
              <a:t>Attempted to create pie charts that shows the count for successful launches per site.</a:t>
            </a:r>
            <a:endParaRPr/>
          </a:p>
          <a:p>
            <a:pPr indent="-228600" lvl="0" marL="228600" marR="0" rtl="0" algn="l">
              <a:lnSpc>
                <a:spcPct val="90000"/>
              </a:lnSpc>
              <a:spcBef>
                <a:spcPts val="22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a Range Slider to Select Payload</a:t>
            </a:r>
            <a:endParaRPr/>
          </a:p>
          <a:p>
            <a:pPr indent="-228600" lvl="0" marL="228600" marR="0" rtl="0" algn="l">
              <a:lnSpc>
                <a:spcPct val="90000"/>
              </a:lnSpc>
              <a:spcBef>
                <a:spcPts val="2200"/>
              </a:spcBef>
              <a:spcAft>
                <a:spcPts val="0"/>
              </a:spcAft>
              <a:buClr>
                <a:srgbClr val="292929"/>
              </a:buClr>
              <a:buSzPts val="2200"/>
              <a:buFont typeface="Arial"/>
              <a:buChar char="•"/>
            </a:pPr>
            <a:r>
              <a:rPr lang="en-US" sz="2200">
                <a:solidFill>
                  <a:srgbClr val="292929"/>
                </a:solidFill>
                <a:latin typeface="Arial"/>
                <a:ea typeface="Arial"/>
                <a:cs typeface="Arial"/>
                <a:sym typeface="Arial"/>
              </a:rPr>
              <a:t>Attempted to create scatterplots to render the successful launches and and their payload to discern correlation.</a:t>
            </a:r>
            <a:endParaRPr b="1" i="0" sz="1600">
              <a:solidFill>
                <a:srgbClr val="333333"/>
              </a:solidFill>
              <a:latin typeface="Microsoft YaHei"/>
              <a:ea typeface="Microsoft YaHei"/>
              <a:cs typeface="Microsoft YaHei"/>
              <a:sym typeface="Microsoft YaHei"/>
            </a:endParaRPr>
          </a:p>
          <a:p>
            <a:pPr indent="-228600" lvl="0" marL="228600" marR="0" rtl="0" algn="l">
              <a:lnSpc>
                <a:spcPct val="100000"/>
              </a:lnSpc>
              <a:spcBef>
                <a:spcPts val="2600"/>
              </a:spcBef>
              <a:spcAft>
                <a:spcPts val="0"/>
              </a:spcAft>
              <a:buClr>
                <a:srgbClr val="292929"/>
              </a:buClr>
              <a:buSzPts val="2000"/>
              <a:buFont typeface="Arial"/>
              <a:buChar char="•"/>
            </a:pPr>
            <a:r>
              <a:rPr lang="en-US" sz="2000">
                <a:solidFill>
                  <a:srgbClr val="292929"/>
                </a:solidFill>
                <a:latin typeface="Arial"/>
                <a:ea typeface="Arial"/>
                <a:cs typeface="Arial"/>
                <a:sym typeface="Arial"/>
              </a:rPr>
              <a:t>Please click </a:t>
            </a:r>
            <a:r>
              <a:rPr lang="en-US" sz="2000" u="sng">
                <a:solidFill>
                  <a:srgbClr val="292929"/>
                </a:solidFill>
                <a:latin typeface="Arial"/>
                <a:ea typeface="Arial"/>
                <a:cs typeface="Arial"/>
                <a:sym typeface="Arial"/>
                <a:hlinkClick r:id="rId4">
                  <a:extLst>
                    <a:ext uri="{A12FA001-AC4F-418D-AE19-62706E023703}">
                      <ahyp:hlinkClr val="tx"/>
                    </a:ext>
                  </a:extLst>
                </a:hlinkClick>
              </a:rPr>
              <a:t>here</a:t>
            </a:r>
            <a:r>
              <a:rPr lang="en-US" sz="2000">
                <a:solidFill>
                  <a:srgbClr val="292929"/>
                </a:solidFill>
                <a:latin typeface="Arial"/>
                <a:ea typeface="Arial"/>
                <a:cs typeface="Arial"/>
                <a:sym typeface="Arial"/>
              </a:rPr>
              <a:t> to view the completed </a:t>
            </a:r>
            <a:r>
              <a:rPr lang="en-US" sz="2200">
                <a:solidFill>
                  <a:srgbClr val="292929"/>
                </a:solidFill>
                <a:latin typeface="Arial"/>
                <a:ea typeface="Arial"/>
                <a:cs typeface="Arial"/>
                <a:sym typeface="Arial"/>
              </a:rPr>
              <a:t>Plotly Dash lab.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38" name="Google Shape;238;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5"/>
          <p:cNvSpPr txBox="1"/>
          <p:nvPr>
            <p:ph idx="1" type="body"/>
          </p:nvPr>
        </p:nvSpPr>
        <p:spPr>
          <a:xfrm>
            <a:off x="770011" y="1825625"/>
            <a:ext cx="10088489" cy="1766015"/>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To build the best-performing classification model, we started by importing the necessary libraries and loading the dataset. The data was standardized to eliminate bias and then split into 80% training and 20% testing sets. We initialized four classification algorithms—Logistic Regression (LR), Support Vector Machine (SVM), Decision Tree (DT), and K-Nearest Neighbors (KNN)—and used the Grid Search technique to fine-tune their hyperparameters. To evaluate model performance, we employed key metrics, including the Confusion Matrix for visualization, the F1 Score for balanced accuracy, and the Jaccard Score for similarity measurement. After comparing the performance of all models, the best-performing algorithm was selected for deployment, ensuring optimal classification accuracy.</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Please click </a:t>
            </a:r>
            <a:r>
              <a:rPr lang="en-US" sz="2200" u="sng">
                <a:solidFill>
                  <a:srgbClr val="292929"/>
                </a:solidFill>
                <a:latin typeface="Arial"/>
                <a:ea typeface="Arial"/>
                <a:cs typeface="Arial"/>
                <a:sym typeface="Arial"/>
                <a:hlinkClick r:id="rId4">
                  <a:extLst>
                    <a:ext uri="{A12FA001-AC4F-418D-AE19-62706E023703}">
                      <ahyp:hlinkClr val="tx"/>
                    </a:ext>
                  </a:extLst>
                </a:hlinkClick>
              </a:rPr>
              <a:t>here</a:t>
            </a:r>
            <a:r>
              <a:rPr lang="en-US" sz="2200">
                <a:solidFill>
                  <a:srgbClr val="292929"/>
                </a:solidFill>
                <a:latin typeface="Arial"/>
                <a:ea typeface="Arial"/>
                <a:cs typeface="Arial"/>
                <a:sym typeface="Arial"/>
              </a:rPr>
              <a:t> to view the completed predictive analysis lab.</a:t>
            </a:r>
            <a:endParaRPr sz="2800">
              <a:solidFill>
                <a:schemeClr val="dk1"/>
              </a:solidFill>
              <a:latin typeface="Calibri"/>
              <a:ea typeface="Calibri"/>
              <a:cs typeface="Calibri"/>
              <a:sym typeface="Calibri"/>
            </a:endParaRPr>
          </a:p>
        </p:txBody>
      </p:sp>
      <p:sp>
        <p:nvSpPr>
          <p:cNvPr id="245" name="Google Shape;245;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46" name="Google Shape;246;p15"/>
          <p:cNvSpPr txBox="1"/>
          <p:nvPr/>
        </p:nvSpPr>
        <p:spPr>
          <a:xfrm>
            <a:off x="6134100" y="1674235"/>
            <a:ext cx="5621264"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10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grpSp>
        <p:nvGrpSpPr>
          <p:cNvPr id="247" name="Google Shape;247;p15"/>
          <p:cNvGrpSpPr/>
          <p:nvPr/>
        </p:nvGrpSpPr>
        <p:grpSpPr>
          <a:xfrm>
            <a:off x="770011" y="3734027"/>
            <a:ext cx="10288514" cy="2585322"/>
            <a:chOff x="0" y="0"/>
            <a:chExt cx="10288514" cy="2585322"/>
          </a:xfrm>
        </p:grpSpPr>
        <p:sp>
          <p:nvSpPr>
            <p:cNvPr id="248" name="Google Shape;248;p15"/>
            <p:cNvSpPr/>
            <p:nvPr/>
          </p:nvSpPr>
          <p:spPr>
            <a:xfrm>
              <a:off x="0" y="1551193"/>
              <a:ext cx="10288514" cy="1034129"/>
            </a:xfrm>
            <a:prstGeom prst="notchedRightArrow">
              <a:avLst>
                <a:gd fmla="val 50000" name="adj1"/>
                <a:gd fmla="val 5000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367" y="0"/>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txBox="1"/>
            <p:nvPr/>
          </p:nvSpPr>
          <p:spPr>
            <a:xfrm>
              <a:off x="367" y="0"/>
              <a:ext cx="1108853" cy="1034129"/>
            </a:xfrm>
            <a:prstGeom prst="rect">
              <a:avLst/>
            </a:prstGeom>
            <a:noFill/>
            <a:ln>
              <a:noFill/>
            </a:ln>
          </p:spPr>
          <p:txBody>
            <a:bodyPr anchorCtr="0" anchor="b"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Import Libraries and Define Auxiliary Functions</a:t>
              </a:r>
              <a:endParaRPr/>
            </a:p>
          </p:txBody>
        </p:sp>
        <p:sp>
          <p:nvSpPr>
            <p:cNvPr id="251" name="Google Shape;251;p15"/>
            <p:cNvSpPr/>
            <p:nvPr/>
          </p:nvSpPr>
          <p:spPr>
            <a:xfrm>
              <a:off x="425528"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1164663" y="1551193"/>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txBox="1"/>
            <p:nvPr/>
          </p:nvSpPr>
          <p:spPr>
            <a:xfrm>
              <a:off x="1164663" y="1551193"/>
              <a:ext cx="1108853" cy="1034129"/>
            </a:xfrm>
            <a:prstGeom prst="rect">
              <a:avLst/>
            </a:prstGeom>
            <a:noFill/>
            <a:ln>
              <a:noFill/>
            </a:ln>
          </p:spPr>
          <p:txBody>
            <a:bodyPr anchorCtr="0" anchor="t"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Create a NumPy array from a column ensuring the output is a Panda series</a:t>
              </a:r>
              <a:endParaRPr/>
            </a:p>
          </p:txBody>
        </p:sp>
        <p:sp>
          <p:nvSpPr>
            <p:cNvPr id="254" name="Google Shape;254;p15"/>
            <p:cNvSpPr/>
            <p:nvPr/>
          </p:nvSpPr>
          <p:spPr>
            <a:xfrm>
              <a:off x="1589824"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2328959" y="0"/>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txBox="1"/>
            <p:nvPr/>
          </p:nvSpPr>
          <p:spPr>
            <a:xfrm>
              <a:off x="2328959" y="0"/>
              <a:ext cx="1108853" cy="1034129"/>
            </a:xfrm>
            <a:prstGeom prst="rect">
              <a:avLst/>
            </a:prstGeom>
            <a:noFill/>
            <a:ln>
              <a:noFill/>
            </a:ln>
          </p:spPr>
          <p:txBody>
            <a:bodyPr anchorCtr="0" anchor="b"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Standardize data ensuring to reassign where fitting</a:t>
              </a:r>
              <a:endParaRPr/>
            </a:p>
          </p:txBody>
        </p:sp>
        <p:sp>
          <p:nvSpPr>
            <p:cNvPr id="257" name="Google Shape;257;p15"/>
            <p:cNvSpPr/>
            <p:nvPr/>
          </p:nvSpPr>
          <p:spPr>
            <a:xfrm>
              <a:off x="2754120"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493256" y="1551193"/>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txBox="1"/>
            <p:nvPr/>
          </p:nvSpPr>
          <p:spPr>
            <a:xfrm>
              <a:off x="3493256" y="1551193"/>
              <a:ext cx="1108853" cy="1034129"/>
            </a:xfrm>
            <a:prstGeom prst="rect">
              <a:avLst/>
            </a:prstGeom>
            <a:noFill/>
            <a:ln>
              <a:noFill/>
            </a:ln>
          </p:spPr>
          <p:txBody>
            <a:bodyPr anchorCtr="0" anchor="t"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Spilt data into a test and training sets 20-80 split</a:t>
              </a:r>
              <a:endParaRPr/>
            </a:p>
          </p:txBody>
        </p:sp>
        <p:sp>
          <p:nvSpPr>
            <p:cNvPr id="260" name="Google Shape;260;p15"/>
            <p:cNvSpPr/>
            <p:nvPr/>
          </p:nvSpPr>
          <p:spPr>
            <a:xfrm>
              <a:off x="3918416"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657552" y="0"/>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txBox="1"/>
            <p:nvPr/>
          </p:nvSpPr>
          <p:spPr>
            <a:xfrm>
              <a:off x="4657552" y="0"/>
              <a:ext cx="1108853" cy="1034129"/>
            </a:xfrm>
            <a:prstGeom prst="rect">
              <a:avLst/>
            </a:prstGeom>
            <a:noFill/>
            <a:ln>
              <a:noFill/>
            </a:ln>
          </p:spPr>
          <p:txBody>
            <a:bodyPr anchorCtr="0" anchor="b"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Calculate accuracy on test data</a:t>
              </a:r>
              <a:endParaRPr/>
            </a:p>
          </p:txBody>
        </p:sp>
        <p:sp>
          <p:nvSpPr>
            <p:cNvPr id="263" name="Google Shape;263;p15"/>
            <p:cNvSpPr/>
            <p:nvPr/>
          </p:nvSpPr>
          <p:spPr>
            <a:xfrm>
              <a:off x="5082713"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5821848" y="1551193"/>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txBox="1"/>
            <p:nvPr/>
          </p:nvSpPr>
          <p:spPr>
            <a:xfrm>
              <a:off x="5821848" y="1551193"/>
              <a:ext cx="1108853" cy="1034129"/>
            </a:xfrm>
            <a:prstGeom prst="rect">
              <a:avLst/>
            </a:prstGeom>
            <a:noFill/>
            <a:ln>
              <a:noFill/>
            </a:ln>
          </p:spPr>
          <p:txBody>
            <a:bodyPr anchorCtr="0" anchor="t"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Used the Grid Search Technique</a:t>
              </a:r>
              <a:endParaRPr/>
            </a:p>
          </p:txBody>
        </p:sp>
        <p:sp>
          <p:nvSpPr>
            <p:cNvPr id="266" name="Google Shape;266;p15"/>
            <p:cNvSpPr/>
            <p:nvPr/>
          </p:nvSpPr>
          <p:spPr>
            <a:xfrm>
              <a:off x="6247009"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6986145" y="0"/>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txBox="1"/>
            <p:nvPr/>
          </p:nvSpPr>
          <p:spPr>
            <a:xfrm>
              <a:off x="6986145" y="0"/>
              <a:ext cx="1108853" cy="1034129"/>
            </a:xfrm>
            <a:prstGeom prst="rect">
              <a:avLst/>
            </a:prstGeom>
            <a:noFill/>
            <a:ln>
              <a:noFill/>
            </a:ln>
          </p:spPr>
          <p:txBody>
            <a:bodyPr anchorCtr="0" anchor="b"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Conduct evaulation methods</a:t>
              </a:r>
              <a:endParaRPr/>
            </a:p>
          </p:txBody>
        </p:sp>
        <p:sp>
          <p:nvSpPr>
            <p:cNvPr id="269" name="Google Shape;269;p15"/>
            <p:cNvSpPr/>
            <p:nvPr/>
          </p:nvSpPr>
          <p:spPr>
            <a:xfrm>
              <a:off x="7411305"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8150441" y="1551193"/>
              <a:ext cx="1108853" cy="10341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txBox="1"/>
            <p:nvPr/>
          </p:nvSpPr>
          <p:spPr>
            <a:xfrm>
              <a:off x="8150441" y="1551193"/>
              <a:ext cx="1108853" cy="1034129"/>
            </a:xfrm>
            <a:prstGeom prst="rect">
              <a:avLst/>
            </a:prstGeom>
            <a:noFill/>
            <a:ln>
              <a:noFill/>
            </a:ln>
          </p:spPr>
          <p:txBody>
            <a:bodyPr anchorCtr="0" anchor="t" bIns="78225" lIns="78225" spcFirstLastPara="1" rIns="78225" wrap="square" tIns="78225">
              <a:noAutofit/>
            </a:bodyPr>
            <a:lstStyle/>
            <a:p>
              <a:pPr indent="0" lvl="0" marL="0" marR="0" rtl="0" algn="ctr">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Assess which method performs the best</a:t>
              </a:r>
              <a:endParaRPr/>
            </a:p>
          </p:txBody>
        </p:sp>
        <p:sp>
          <p:nvSpPr>
            <p:cNvPr id="272" name="Google Shape;272;p15"/>
            <p:cNvSpPr/>
            <p:nvPr/>
          </p:nvSpPr>
          <p:spPr>
            <a:xfrm>
              <a:off x="8575602" y="1163395"/>
              <a:ext cx="258532" cy="258532"/>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79" name="Google Shape;279;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18"/>
          <p:cNvSpPr txBox="1"/>
          <p:nvPr/>
        </p:nvSpPr>
        <p:spPr>
          <a:xfrm>
            <a:off x="818984" y="4230093"/>
            <a:ext cx="4150581" cy="1800165"/>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Flight Number vs. Launch Site</a:t>
            </a:r>
            <a:endParaRPr/>
          </a:p>
        </p:txBody>
      </p:sp>
      <p:pic>
        <p:nvPicPr>
          <p:cNvPr id="292" name="Google Shape;292;p18"/>
          <p:cNvPicPr preferRelativeResize="0"/>
          <p:nvPr/>
        </p:nvPicPr>
        <p:blipFill rotWithShape="1">
          <a:blip r:embed="rId3">
            <a:alphaModFix/>
          </a:blip>
          <a:srcRect b="0" l="0" r="0" t="0"/>
          <a:stretch/>
        </p:blipFill>
        <p:spPr>
          <a:xfrm>
            <a:off x="556592" y="458197"/>
            <a:ext cx="11139778" cy="3453331"/>
          </a:xfrm>
          <a:prstGeom prst="rect">
            <a:avLst/>
          </a:prstGeom>
          <a:noFill/>
          <a:ln>
            <a:noFill/>
          </a:ln>
        </p:spPr>
      </p:pic>
      <p:sp>
        <p:nvSpPr>
          <p:cNvPr id="293" name="Google Shape;293;p18"/>
          <p:cNvSpPr txBox="1"/>
          <p:nvPr>
            <p:ph idx="1" type="body"/>
          </p:nvPr>
        </p:nvSpPr>
        <p:spPr>
          <a:xfrm>
            <a:off x="5246415" y="4230094"/>
            <a:ext cx="6235268" cy="180016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From the plot we understood that CCAFS SLC 40 is the most used site for launching rockets, The least can be seen to be VAFB SLC 4E with only 13 launches however it has only 3 failures making it one of the most successful launch rate. </a:t>
            </a:r>
            <a:endParaRPr/>
          </a:p>
        </p:txBody>
      </p:sp>
      <p:sp>
        <p:nvSpPr>
          <p:cNvPr id="294" name="Google Shape;294;p18"/>
          <p:cNvSpPr/>
          <p:nvPr/>
        </p:nvSpPr>
        <p:spPr>
          <a:xfrm flipH="1">
            <a:off x="0" y="6406116"/>
            <a:ext cx="12191998" cy="461774"/>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8"/>
          <p:cNvSpPr/>
          <p:nvPr/>
        </p:nvSpPr>
        <p:spPr>
          <a:xfrm flipH="1">
            <a:off x="8115300" y="6406115"/>
            <a:ext cx="4076698" cy="464399"/>
          </a:xfrm>
          <a:prstGeom prst="rect">
            <a:avLst/>
          </a:prstGeom>
          <a:gradFill>
            <a:gsLst>
              <a:gs pos="0">
                <a:srgbClr val="000000">
                  <a:alpha val="30980"/>
                </a:srgbClr>
              </a:gs>
              <a:gs pos="19000">
                <a:srgbClr val="000000">
                  <a:alpha val="30980"/>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8"/>
          <p:cNvSpPr txBox="1"/>
          <p:nvPr>
            <p:ph idx="12" type="sldNum"/>
          </p:nvPr>
        </p:nvSpPr>
        <p:spPr>
          <a:xfrm>
            <a:off x="11704320" y="6451877"/>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9"/>
          <p:cNvSpPr txBox="1"/>
          <p:nvPr/>
        </p:nvSpPr>
        <p:spPr>
          <a:xfrm>
            <a:off x="818984" y="4230093"/>
            <a:ext cx="4150581" cy="1800165"/>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Payload vs. Launch Site</a:t>
            </a:r>
            <a:endParaRPr/>
          </a:p>
        </p:txBody>
      </p:sp>
      <p:pic>
        <p:nvPicPr>
          <p:cNvPr id="303" name="Google Shape;303;p19"/>
          <p:cNvPicPr preferRelativeResize="0"/>
          <p:nvPr/>
        </p:nvPicPr>
        <p:blipFill rotWithShape="1">
          <a:blip r:embed="rId3">
            <a:alphaModFix/>
          </a:blip>
          <a:srcRect b="0" l="0" r="0" t="0"/>
          <a:stretch/>
        </p:blipFill>
        <p:spPr>
          <a:xfrm>
            <a:off x="556592" y="959487"/>
            <a:ext cx="11139778" cy="2450751"/>
          </a:xfrm>
          <a:prstGeom prst="rect">
            <a:avLst/>
          </a:prstGeom>
          <a:noFill/>
          <a:ln>
            <a:noFill/>
          </a:ln>
        </p:spPr>
      </p:pic>
      <p:sp>
        <p:nvSpPr>
          <p:cNvPr id="304" name="Google Shape;304;p19"/>
          <p:cNvSpPr txBox="1"/>
          <p:nvPr>
            <p:ph idx="1" type="body"/>
          </p:nvPr>
        </p:nvSpPr>
        <p:spPr>
          <a:xfrm>
            <a:off x="5246415" y="4230094"/>
            <a:ext cx="6235268" cy="180016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plot suggest that there is no correlation between the payload size and the launch sites as they both contain similar amounts of failures and successes.</a:t>
            </a:r>
            <a:endParaRPr/>
          </a:p>
        </p:txBody>
      </p:sp>
      <p:sp>
        <p:nvSpPr>
          <p:cNvPr id="305" name="Google Shape;305;p19"/>
          <p:cNvSpPr/>
          <p:nvPr/>
        </p:nvSpPr>
        <p:spPr>
          <a:xfrm flipH="1">
            <a:off x="0" y="6406116"/>
            <a:ext cx="12191998" cy="461774"/>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19"/>
          <p:cNvSpPr/>
          <p:nvPr/>
        </p:nvSpPr>
        <p:spPr>
          <a:xfrm flipH="1">
            <a:off x="8115300" y="6406115"/>
            <a:ext cx="4076698" cy="464399"/>
          </a:xfrm>
          <a:prstGeom prst="rect">
            <a:avLst/>
          </a:prstGeom>
          <a:gradFill>
            <a:gsLst>
              <a:gs pos="0">
                <a:srgbClr val="000000">
                  <a:alpha val="30980"/>
                </a:srgbClr>
              </a:gs>
              <a:gs pos="19000">
                <a:srgbClr val="000000">
                  <a:alpha val="30980"/>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9"/>
          <p:cNvSpPr txBox="1"/>
          <p:nvPr>
            <p:ph idx="12" type="sldNum"/>
          </p:nvPr>
        </p:nvSpPr>
        <p:spPr>
          <a:xfrm>
            <a:off x="11704320" y="6451877"/>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6" y="2113240"/>
            <a:ext cx="5746903"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20"/>
          <p:cNvSpPr txBox="1"/>
          <p:nvPr/>
        </p:nvSpPr>
        <p:spPr>
          <a:xfrm>
            <a:off x="1136397" y="502021"/>
            <a:ext cx="4959603" cy="1642969"/>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Success Rate vs. Orbit Type</a:t>
            </a:r>
            <a:endParaRPr/>
          </a:p>
        </p:txBody>
      </p:sp>
      <p:sp>
        <p:nvSpPr>
          <p:cNvPr id="314" name="Google Shape;314;p20"/>
          <p:cNvSpPr txBox="1"/>
          <p:nvPr>
            <p:ph idx="1" type="body"/>
          </p:nvPr>
        </p:nvSpPr>
        <p:spPr>
          <a:xfrm>
            <a:off x="1136397" y="2418408"/>
            <a:ext cx="4959603" cy="352256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bar chart allows us at a glance to determine the best orbits for successful returns of the first stage rockets. ES-11, GEO, HEO, and SSO have the joint highest whilst GTO the lowest.</a:t>
            </a:r>
            <a:endParaRPr/>
          </a:p>
        </p:txBody>
      </p:sp>
      <p:pic>
        <p:nvPicPr>
          <p:cNvPr id="315" name="Google Shape;315;p20"/>
          <p:cNvPicPr preferRelativeResize="0"/>
          <p:nvPr/>
        </p:nvPicPr>
        <p:blipFill rotWithShape="1">
          <a:blip r:embed="rId3">
            <a:alphaModFix/>
          </a:blip>
          <a:srcRect b="0" l="0" r="0" t="0"/>
          <a:stretch/>
        </p:blipFill>
        <p:spPr>
          <a:xfrm>
            <a:off x="6512442" y="1843850"/>
            <a:ext cx="5201023" cy="2756542"/>
          </a:xfrm>
          <a:prstGeom prst="rect">
            <a:avLst/>
          </a:prstGeom>
          <a:noFill/>
          <a:ln>
            <a:noFill/>
          </a:ln>
        </p:spPr>
      </p:pic>
      <p:sp>
        <p:nvSpPr>
          <p:cNvPr id="316" name="Google Shape;316;p20"/>
          <p:cNvSpPr/>
          <p:nvPr/>
        </p:nvSpPr>
        <p:spPr>
          <a:xfrm flipH="1" rot="10800000">
            <a:off x="0" y="6400799"/>
            <a:ext cx="12192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20"/>
          <p:cNvSpPr/>
          <p:nvPr/>
        </p:nvSpPr>
        <p:spPr>
          <a:xfrm flipH="1">
            <a:off x="4038600" y="6400799"/>
            <a:ext cx="8153398" cy="456772"/>
          </a:xfrm>
          <a:prstGeom prst="rect">
            <a:avLst/>
          </a:prstGeom>
          <a:gradFill>
            <a:gsLst>
              <a:gs pos="0">
                <a:srgbClr val="000000">
                  <a:alpha val="62745"/>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20"/>
          <p:cNvSpPr txBox="1"/>
          <p:nvPr>
            <p:ph idx="12" type="sldNum"/>
          </p:nvPr>
        </p:nvSpPr>
        <p:spPr>
          <a:xfrm>
            <a:off x="11704320"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21"/>
          <p:cNvSpPr txBox="1"/>
          <p:nvPr/>
        </p:nvSpPr>
        <p:spPr>
          <a:xfrm>
            <a:off x="818984" y="4230093"/>
            <a:ext cx="4150581" cy="1800165"/>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Flight Number vs. Orbit Type</a:t>
            </a:r>
            <a:endParaRPr/>
          </a:p>
        </p:txBody>
      </p:sp>
      <p:pic>
        <p:nvPicPr>
          <p:cNvPr id="325" name="Google Shape;325;p21"/>
          <p:cNvPicPr preferRelativeResize="0"/>
          <p:nvPr/>
        </p:nvPicPr>
        <p:blipFill rotWithShape="1">
          <a:blip r:embed="rId3">
            <a:alphaModFix/>
          </a:blip>
          <a:srcRect b="0" l="0" r="0" t="0"/>
          <a:stretch/>
        </p:blipFill>
        <p:spPr>
          <a:xfrm>
            <a:off x="556592" y="1070885"/>
            <a:ext cx="11139778" cy="2227954"/>
          </a:xfrm>
          <a:prstGeom prst="rect">
            <a:avLst/>
          </a:prstGeom>
          <a:noFill/>
          <a:ln>
            <a:noFill/>
          </a:ln>
        </p:spPr>
      </p:pic>
      <p:sp>
        <p:nvSpPr>
          <p:cNvPr id="326" name="Google Shape;326;p21"/>
          <p:cNvSpPr txBox="1"/>
          <p:nvPr>
            <p:ph idx="1" type="body"/>
          </p:nvPr>
        </p:nvSpPr>
        <p:spPr>
          <a:xfrm>
            <a:off x="5246415" y="4230094"/>
            <a:ext cx="6235268" cy="180016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There is a gradual increase in the number of success as there is an increase in flight number, for LEP, ISS and VLEO orbits but GTO doesn’t show this correlation.</a:t>
            </a:r>
            <a:endParaRPr/>
          </a:p>
        </p:txBody>
      </p:sp>
      <p:sp>
        <p:nvSpPr>
          <p:cNvPr id="327" name="Google Shape;327;p21"/>
          <p:cNvSpPr/>
          <p:nvPr/>
        </p:nvSpPr>
        <p:spPr>
          <a:xfrm flipH="1">
            <a:off x="0" y="6406116"/>
            <a:ext cx="12191998" cy="461774"/>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21"/>
          <p:cNvSpPr/>
          <p:nvPr/>
        </p:nvSpPr>
        <p:spPr>
          <a:xfrm flipH="1">
            <a:off x="8115300" y="6406115"/>
            <a:ext cx="4076698" cy="464399"/>
          </a:xfrm>
          <a:prstGeom prst="rect">
            <a:avLst/>
          </a:prstGeom>
          <a:gradFill>
            <a:gsLst>
              <a:gs pos="0">
                <a:srgbClr val="000000">
                  <a:alpha val="30980"/>
                </a:srgbClr>
              </a:gs>
              <a:gs pos="19000">
                <a:srgbClr val="000000">
                  <a:alpha val="30980"/>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21"/>
          <p:cNvSpPr txBox="1"/>
          <p:nvPr>
            <p:ph idx="12" type="sldNum"/>
          </p:nvPr>
        </p:nvSpPr>
        <p:spPr>
          <a:xfrm>
            <a:off x="11704320" y="6451877"/>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2"/>
          <p:cNvSpPr txBox="1"/>
          <p:nvPr/>
        </p:nvSpPr>
        <p:spPr>
          <a:xfrm>
            <a:off x="818984" y="4230093"/>
            <a:ext cx="4150581" cy="1800165"/>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Payload vs. Orbit Type</a:t>
            </a:r>
            <a:endParaRPr/>
          </a:p>
        </p:txBody>
      </p:sp>
      <p:pic>
        <p:nvPicPr>
          <p:cNvPr id="336" name="Google Shape;336;p22"/>
          <p:cNvPicPr preferRelativeResize="0"/>
          <p:nvPr/>
        </p:nvPicPr>
        <p:blipFill rotWithShape="1">
          <a:blip r:embed="rId3">
            <a:alphaModFix/>
          </a:blip>
          <a:srcRect b="0" l="0" r="0" t="0"/>
          <a:stretch/>
        </p:blipFill>
        <p:spPr>
          <a:xfrm>
            <a:off x="556592" y="792390"/>
            <a:ext cx="11139778" cy="2784944"/>
          </a:xfrm>
          <a:prstGeom prst="rect">
            <a:avLst/>
          </a:prstGeom>
          <a:noFill/>
          <a:ln>
            <a:noFill/>
          </a:ln>
        </p:spPr>
      </p:pic>
      <p:sp>
        <p:nvSpPr>
          <p:cNvPr id="337" name="Google Shape;337;p22"/>
          <p:cNvSpPr txBox="1"/>
          <p:nvPr>
            <p:ph idx="1" type="body"/>
          </p:nvPr>
        </p:nvSpPr>
        <p:spPr>
          <a:xfrm>
            <a:off x="5246415" y="4230094"/>
            <a:ext cx="6235268" cy="180016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red dots show us that lower payload causes unsuccessful landing we see this in LEO and ISS as well as PO orbits. GTO shows the payload has no effect on success.</a:t>
            </a:r>
            <a:endParaRPr/>
          </a:p>
        </p:txBody>
      </p:sp>
      <p:sp>
        <p:nvSpPr>
          <p:cNvPr id="338" name="Google Shape;338;p22"/>
          <p:cNvSpPr/>
          <p:nvPr/>
        </p:nvSpPr>
        <p:spPr>
          <a:xfrm flipH="1">
            <a:off x="0" y="6406116"/>
            <a:ext cx="12191998" cy="461774"/>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2"/>
          <p:cNvSpPr/>
          <p:nvPr/>
        </p:nvSpPr>
        <p:spPr>
          <a:xfrm flipH="1">
            <a:off x="8115300" y="6406115"/>
            <a:ext cx="4076698" cy="464399"/>
          </a:xfrm>
          <a:prstGeom prst="rect">
            <a:avLst/>
          </a:prstGeom>
          <a:gradFill>
            <a:gsLst>
              <a:gs pos="0">
                <a:srgbClr val="000000">
                  <a:alpha val="30980"/>
                </a:srgbClr>
              </a:gs>
              <a:gs pos="19000">
                <a:srgbClr val="000000">
                  <a:alpha val="30980"/>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2"/>
          <p:cNvSpPr txBox="1"/>
          <p:nvPr>
            <p:ph idx="12" type="sldNum"/>
          </p:nvPr>
        </p:nvSpPr>
        <p:spPr>
          <a:xfrm>
            <a:off x="11704320" y="6451877"/>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23"/>
          <p:cNvSpPr/>
          <p:nvPr/>
        </p:nvSpPr>
        <p:spPr>
          <a:xfrm>
            <a:off x="-2" y="0"/>
            <a:ext cx="1219200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3"/>
          <p:cNvSpPr/>
          <p:nvPr/>
        </p:nvSpPr>
        <p:spPr>
          <a:xfrm flipH="1">
            <a:off x="-1" y="5282344"/>
            <a:ext cx="12191998" cy="1590742"/>
          </a:xfrm>
          <a:prstGeom prst="rect">
            <a:avLst/>
          </a:prstGeom>
          <a:gradFill>
            <a:gsLst>
              <a:gs pos="0">
                <a:srgbClr val="000000">
                  <a:alpha val="95686"/>
                </a:srgbClr>
              </a:gs>
              <a:gs pos="34000">
                <a:srgbClr val="000000">
                  <a:alpha val="95686"/>
                </a:srgbClr>
              </a:gs>
              <a:gs pos="100000">
                <a:schemeClr val="accent1"/>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3"/>
          <p:cNvSpPr/>
          <p:nvPr/>
        </p:nvSpPr>
        <p:spPr>
          <a:xfrm flipH="1">
            <a:off x="-4" y="5282344"/>
            <a:ext cx="8115300" cy="1590742"/>
          </a:xfrm>
          <a:prstGeom prst="rect">
            <a:avLst/>
          </a:prstGeom>
          <a:gradFill>
            <a:gsLst>
              <a:gs pos="0">
                <a:srgbClr val="2F5496">
                  <a:alpha val="58823"/>
                </a:srgbClr>
              </a:gs>
              <a:gs pos="28000">
                <a:srgbClr val="2F5496">
                  <a:alpha val="58823"/>
                </a:srgbClr>
              </a:gs>
              <a:gs pos="100000">
                <a:srgbClr val="000000">
                  <a:alpha val="69803"/>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3"/>
          <p:cNvSpPr/>
          <p:nvPr/>
        </p:nvSpPr>
        <p:spPr>
          <a:xfrm flipH="1">
            <a:off x="-4" y="5282344"/>
            <a:ext cx="12191998" cy="1590742"/>
          </a:xfrm>
          <a:prstGeom prst="rect">
            <a:avLst/>
          </a:prstGeom>
          <a:gradFill>
            <a:gsLst>
              <a:gs pos="0">
                <a:srgbClr val="000000">
                  <a:alpha val="71764"/>
                </a:srgbClr>
              </a:gs>
              <a:gs pos="100000">
                <a:srgbClr val="4472C4">
                  <a:alpha val="0"/>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3"/>
          <p:cNvSpPr txBox="1"/>
          <p:nvPr/>
        </p:nvSpPr>
        <p:spPr>
          <a:xfrm>
            <a:off x="699714" y="5490971"/>
            <a:ext cx="6962072" cy="1159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000"/>
              <a:buFont typeface="Calibri"/>
              <a:buNone/>
            </a:pPr>
            <a:r>
              <a:rPr lang="en-US" sz="4000">
                <a:solidFill>
                  <a:srgbClr val="FFFFFF"/>
                </a:solidFill>
                <a:latin typeface="Calibri"/>
                <a:ea typeface="Calibri"/>
                <a:cs typeface="Calibri"/>
                <a:sym typeface="Calibri"/>
              </a:rPr>
              <a:t>Launch Success Yearly Trend</a:t>
            </a:r>
            <a:endParaRPr/>
          </a:p>
        </p:txBody>
      </p:sp>
      <p:sp>
        <p:nvSpPr>
          <p:cNvPr id="350" name="Google Shape;350;p23"/>
          <p:cNvSpPr txBox="1"/>
          <p:nvPr>
            <p:ph idx="1" type="body"/>
          </p:nvPr>
        </p:nvSpPr>
        <p:spPr>
          <a:xfrm>
            <a:off x="8456522" y="5633765"/>
            <a:ext cx="3408555" cy="87361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1900"/>
              <a:buFont typeface="Arial"/>
              <a:buNone/>
            </a:pPr>
            <a:r>
              <a:rPr lang="en-US" sz="1900">
                <a:solidFill>
                  <a:srgbClr val="FFFFFF"/>
                </a:solidFill>
                <a:latin typeface="Calibri"/>
                <a:ea typeface="Calibri"/>
                <a:cs typeface="Calibri"/>
                <a:sym typeface="Calibri"/>
              </a:rPr>
              <a:t>There is a positive trend seen in the success rate as the time goes by.</a:t>
            </a:r>
            <a:endParaRPr/>
          </a:p>
        </p:txBody>
      </p:sp>
      <p:pic>
        <p:nvPicPr>
          <p:cNvPr id="351" name="Google Shape;351;p23"/>
          <p:cNvPicPr preferRelativeResize="0"/>
          <p:nvPr/>
        </p:nvPicPr>
        <p:blipFill rotWithShape="1">
          <a:blip r:embed="rId3">
            <a:alphaModFix/>
          </a:blip>
          <a:srcRect b="0" l="0" r="0" t="0"/>
          <a:stretch/>
        </p:blipFill>
        <p:spPr>
          <a:xfrm>
            <a:off x="3139576" y="390832"/>
            <a:ext cx="6005467" cy="4519114"/>
          </a:xfrm>
          <a:prstGeom prst="rect">
            <a:avLst/>
          </a:prstGeom>
          <a:noFill/>
          <a:ln>
            <a:noFill/>
          </a:ln>
        </p:spPr>
      </p:pic>
      <p:sp>
        <p:nvSpPr>
          <p:cNvPr id="352" name="Google Shape;352;p23"/>
          <p:cNvSpPr txBox="1"/>
          <p:nvPr>
            <p:ph idx="12" type="sldNum"/>
          </p:nvPr>
        </p:nvSpPr>
        <p:spPr>
          <a:xfrm>
            <a:off x="11704319"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24"/>
          <p:cNvSpPr txBox="1"/>
          <p:nvPr/>
        </p:nvSpPr>
        <p:spPr>
          <a:xfrm>
            <a:off x="1149716" y="499397"/>
            <a:ext cx="5929422" cy="164018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All Launch Site Names</a:t>
            </a:r>
            <a:endParaRPr/>
          </a:p>
        </p:txBody>
      </p:sp>
      <p:sp>
        <p:nvSpPr>
          <p:cNvPr id="359" name="Google Shape;359;p24"/>
          <p:cNvSpPr txBox="1"/>
          <p:nvPr>
            <p:ph idx="1" type="body"/>
          </p:nvPr>
        </p:nvSpPr>
        <p:spPr>
          <a:xfrm>
            <a:off x="1149717" y="2423821"/>
            <a:ext cx="5929422" cy="351978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used SQL queries to identify distinct launch_sites from SPACEXTABL table. This produce 4 results.</a:t>
            </a:r>
            <a:endParaRPr/>
          </a:p>
        </p:txBody>
      </p:sp>
      <p:pic>
        <p:nvPicPr>
          <p:cNvPr id="360" name="Google Shape;360;p24"/>
          <p:cNvPicPr preferRelativeResize="0"/>
          <p:nvPr/>
        </p:nvPicPr>
        <p:blipFill rotWithShape="1">
          <a:blip r:embed="rId3">
            <a:alphaModFix/>
          </a:blip>
          <a:srcRect b="0" l="0" r="0" t="0"/>
          <a:stretch/>
        </p:blipFill>
        <p:spPr>
          <a:xfrm>
            <a:off x="7784898" y="806824"/>
            <a:ext cx="3686391" cy="5136776"/>
          </a:xfrm>
          <a:prstGeom prst="rect">
            <a:avLst/>
          </a:prstGeom>
          <a:noFill/>
          <a:ln>
            <a:noFill/>
          </a:ln>
        </p:spPr>
      </p:pic>
      <p:sp>
        <p:nvSpPr>
          <p:cNvPr id="361" name="Google Shape;361;p24"/>
          <p:cNvSpPr/>
          <p:nvPr/>
        </p:nvSpPr>
        <p:spPr>
          <a:xfrm flipH="1">
            <a:off x="0" y="6406116"/>
            <a:ext cx="12191998" cy="461774"/>
          </a:xfrm>
          <a:prstGeom prst="rect">
            <a:avLst/>
          </a:prstGeom>
          <a:gradFill>
            <a:gsLst>
              <a:gs pos="0">
                <a:srgbClr val="000000"/>
              </a:gs>
              <a:gs pos="100000">
                <a:srgbClr val="2F5496"/>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4"/>
          <p:cNvSpPr/>
          <p:nvPr/>
        </p:nvSpPr>
        <p:spPr>
          <a:xfrm flipH="1">
            <a:off x="8115300" y="6406115"/>
            <a:ext cx="4076698" cy="464399"/>
          </a:xfrm>
          <a:prstGeom prst="rect">
            <a:avLst/>
          </a:prstGeom>
          <a:gradFill>
            <a:gsLst>
              <a:gs pos="0">
                <a:srgbClr val="000000">
                  <a:alpha val="45882"/>
                </a:srgbClr>
              </a:gs>
              <a:gs pos="19000">
                <a:srgbClr val="000000">
                  <a:alpha val="45882"/>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4"/>
          <p:cNvSpPr txBox="1"/>
          <p:nvPr>
            <p:ph idx="12" type="sldNum"/>
          </p:nvPr>
        </p:nvSpPr>
        <p:spPr>
          <a:xfrm>
            <a:off x="11704320" y="6455431"/>
            <a:ext cx="44591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25"/>
          <p:cNvSpPr txBox="1"/>
          <p:nvPr>
            <p:ph idx="1" type="body"/>
          </p:nvPr>
        </p:nvSpPr>
        <p:spPr>
          <a:xfrm>
            <a:off x="770011" y="1825625"/>
            <a:ext cx="517359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To identify launch sites beginning with ‘CCA’ we queried the table SPACEXTBL for launch_site that started with CCA. To do this we used a wildcard format ‘CCA%’ ensuring that the first 3 letters CCA furthermore, be present at the beginning of the name. Furthermore, the use of LIMIT(5) was used to produce only 5 results.</a:t>
            </a:r>
            <a:endParaRPr/>
          </a:p>
        </p:txBody>
      </p:sp>
      <p:sp>
        <p:nvSpPr>
          <p:cNvPr id="370" name="Google Shape;370;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71" name="Google Shape;371;p25"/>
          <p:cNvPicPr preferRelativeResize="0"/>
          <p:nvPr/>
        </p:nvPicPr>
        <p:blipFill rotWithShape="1">
          <a:blip r:embed="rId4">
            <a:alphaModFix/>
          </a:blip>
          <a:srcRect b="0" l="0" r="0" t="0"/>
          <a:stretch/>
        </p:blipFill>
        <p:spPr>
          <a:xfrm>
            <a:off x="6599735" y="1548198"/>
            <a:ext cx="3486637" cy="4147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26"/>
          <p:cNvSpPr txBox="1"/>
          <p:nvPr>
            <p:ph idx="1" type="body"/>
          </p:nvPr>
        </p:nvSpPr>
        <p:spPr>
          <a:xfrm>
            <a:off x="770010" y="1825625"/>
            <a:ext cx="947889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To get he total payload mass we queried the sum of table payload_mass_kg from the spacextabl and ensured that only customers equal to ‘NASA (CRS)’ was produced.</a:t>
            </a:r>
            <a:endParaRPr/>
          </a:p>
        </p:txBody>
      </p:sp>
      <p:sp>
        <p:nvSpPr>
          <p:cNvPr id="378" name="Google Shape;378;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79" name="Google Shape;379;p26"/>
          <p:cNvPicPr preferRelativeResize="0"/>
          <p:nvPr/>
        </p:nvPicPr>
        <p:blipFill rotWithShape="1">
          <a:blip r:embed="rId4">
            <a:alphaModFix/>
          </a:blip>
          <a:srcRect b="0" l="0" r="0" t="0"/>
          <a:stretch/>
        </p:blipFill>
        <p:spPr>
          <a:xfrm>
            <a:off x="3236715" y="3280372"/>
            <a:ext cx="1943371" cy="5525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27"/>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7"/>
          <p:cNvSpPr txBox="1"/>
          <p:nvPr/>
        </p:nvSpPr>
        <p:spPr>
          <a:xfrm>
            <a:off x="838200" y="3513931"/>
            <a:ext cx="3143250" cy="260111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Average Payload Mass by F9 v1.1</a:t>
            </a:r>
            <a:endParaRPr/>
          </a:p>
        </p:txBody>
      </p:sp>
      <p:pic>
        <p:nvPicPr>
          <p:cNvPr id="386" name="Google Shape;386;p27"/>
          <p:cNvPicPr preferRelativeResize="0"/>
          <p:nvPr/>
        </p:nvPicPr>
        <p:blipFill rotWithShape="1">
          <a:blip r:embed="rId3">
            <a:alphaModFix/>
          </a:blip>
          <a:srcRect b="0" l="0" r="0" t="0"/>
          <a:stretch/>
        </p:blipFill>
        <p:spPr>
          <a:xfrm>
            <a:off x="840968" y="2286001"/>
            <a:ext cx="2054632" cy="772844"/>
          </a:xfrm>
          <a:prstGeom prst="rect">
            <a:avLst/>
          </a:prstGeom>
          <a:noFill/>
          <a:ln>
            <a:noFill/>
          </a:ln>
        </p:spPr>
      </p:pic>
      <p:sp>
        <p:nvSpPr>
          <p:cNvPr id="387" name="Google Shape;387;p27"/>
          <p:cNvSpPr txBox="1"/>
          <p:nvPr>
            <p:ph idx="1" type="body"/>
          </p:nvPr>
        </p:nvSpPr>
        <p:spPr>
          <a:xfrm>
            <a:off x="4200652" y="730249"/>
            <a:ext cx="7153147" cy="5384801"/>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selected the avg function for the column payload_mass_kg from SPACEXTBL where the booster_version had to equal ‘F9 v1.1’.</a:t>
            </a:r>
            <a:endParaRPr/>
          </a:p>
        </p:txBody>
      </p:sp>
      <p:sp>
        <p:nvSpPr>
          <p:cNvPr id="388" name="Google Shape;38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28"/>
          <p:cNvSpPr/>
          <p:nvPr/>
        </p:nvSpPr>
        <p:spPr>
          <a:xfrm>
            <a:off x="-2" y="0"/>
            <a:ext cx="1219200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28"/>
          <p:cNvSpPr/>
          <p:nvPr/>
        </p:nvSpPr>
        <p:spPr>
          <a:xfrm flipH="1">
            <a:off x="-1" y="5282344"/>
            <a:ext cx="12191998" cy="1590742"/>
          </a:xfrm>
          <a:prstGeom prst="rect">
            <a:avLst/>
          </a:prstGeom>
          <a:gradFill>
            <a:gsLst>
              <a:gs pos="0">
                <a:srgbClr val="000000">
                  <a:alpha val="95686"/>
                </a:srgbClr>
              </a:gs>
              <a:gs pos="34000">
                <a:srgbClr val="000000">
                  <a:alpha val="95686"/>
                </a:srgbClr>
              </a:gs>
              <a:gs pos="100000">
                <a:schemeClr val="accent1"/>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8"/>
          <p:cNvSpPr/>
          <p:nvPr/>
        </p:nvSpPr>
        <p:spPr>
          <a:xfrm flipH="1">
            <a:off x="-4" y="5282344"/>
            <a:ext cx="8115300" cy="1590742"/>
          </a:xfrm>
          <a:prstGeom prst="rect">
            <a:avLst/>
          </a:prstGeom>
          <a:gradFill>
            <a:gsLst>
              <a:gs pos="0">
                <a:srgbClr val="2F5496">
                  <a:alpha val="58823"/>
                </a:srgbClr>
              </a:gs>
              <a:gs pos="28000">
                <a:srgbClr val="2F5496">
                  <a:alpha val="58823"/>
                </a:srgbClr>
              </a:gs>
              <a:gs pos="100000">
                <a:srgbClr val="000000">
                  <a:alpha val="69803"/>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8"/>
          <p:cNvSpPr/>
          <p:nvPr/>
        </p:nvSpPr>
        <p:spPr>
          <a:xfrm flipH="1">
            <a:off x="-4" y="5282344"/>
            <a:ext cx="12191998" cy="1590742"/>
          </a:xfrm>
          <a:prstGeom prst="rect">
            <a:avLst/>
          </a:prstGeom>
          <a:gradFill>
            <a:gsLst>
              <a:gs pos="0">
                <a:srgbClr val="000000">
                  <a:alpha val="71764"/>
                </a:srgbClr>
              </a:gs>
              <a:gs pos="100000">
                <a:srgbClr val="4472C4">
                  <a:alpha val="0"/>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8"/>
          <p:cNvSpPr txBox="1"/>
          <p:nvPr/>
        </p:nvSpPr>
        <p:spPr>
          <a:xfrm>
            <a:off x="699714" y="5490971"/>
            <a:ext cx="6962072" cy="1159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3700"/>
              <a:buFont typeface="Calibri"/>
              <a:buNone/>
            </a:pPr>
            <a:r>
              <a:rPr lang="en-US" sz="3700">
                <a:solidFill>
                  <a:srgbClr val="FFFFFF"/>
                </a:solidFill>
                <a:latin typeface="Calibri"/>
                <a:ea typeface="Calibri"/>
                <a:cs typeface="Calibri"/>
                <a:sym typeface="Calibri"/>
              </a:rPr>
              <a:t>First Successful Ground Landing Date</a:t>
            </a:r>
            <a:endParaRPr/>
          </a:p>
        </p:txBody>
      </p:sp>
      <p:sp>
        <p:nvSpPr>
          <p:cNvPr id="398" name="Google Shape;398;p28"/>
          <p:cNvSpPr txBox="1"/>
          <p:nvPr>
            <p:ph idx="1" type="body"/>
          </p:nvPr>
        </p:nvSpPr>
        <p:spPr>
          <a:xfrm>
            <a:off x="8456522" y="5633765"/>
            <a:ext cx="3408555" cy="87361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1900"/>
              <a:buFont typeface="Arial"/>
              <a:buNone/>
            </a:pPr>
            <a:r>
              <a:rPr lang="en-US" sz="1900">
                <a:solidFill>
                  <a:srgbClr val="FFFFFF"/>
                </a:solidFill>
                <a:latin typeface="Calibri"/>
                <a:ea typeface="Calibri"/>
                <a:cs typeface="Calibri"/>
                <a:sym typeface="Calibri"/>
              </a:rPr>
              <a:t>From my query the first successful ground landing date was the 22</a:t>
            </a:r>
            <a:r>
              <a:rPr baseline="30000" lang="en-US" sz="1900">
                <a:solidFill>
                  <a:srgbClr val="FFFFFF"/>
                </a:solidFill>
                <a:latin typeface="Calibri"/>
                <a:ea typeface="Calibri"/>
                <a:cs typeface="Calibri"/>
                <a:sym typeface="Calibri"/>
              </a:rPr>
              <a:t>nd</a:t>
            </a:r>
            <a:r>
              <a:rPr lang="en-US" sz="1900">
                <a:solidFill>
                  <a:srgbClr val="FFFFFF"/>
                </a:solidFill>
                <a:latin typeface="Calibri"/>
                <a:ea typeface="Calibri"/>
                <a:cs typeface="Calibri"/>
                <a:sym typeface="Calibri"/>
              </a:rPr>
              <a:t> December 2015</a:t>
            </a:r>
            <a:endParaRPr sz="1900">
              <a:solidFill>
                <a:srgbClr val="FFFFFF"/>
              </a:solidFill>
              <a:latin typeface="Calibri"/>
              <a:ea typeface="Calibri"/>
              <a:cs typeface="Calibri"/>
              <a:sym typeface="Calibri"/>
            </a:endParaRPr>
          </a:p>
        </p:txBody>
      </p:sp>
      <p:pic>
        <p:nvPicPr>
          <p:cNvPr id="399" name="Google Shape;399;p28"/>
          <p:cNvPicPr preferRelativeResize="0"/>
          <p:nvPr/>
        </p:nvPicPr>
        <p:blipFill rotWithShape="1">
          <a:blip r:embed="rId3">
            <a:alphaModFix/>
          </a:blip>
          <a:srcRect b="0" l="0" r="0" t="0"/>
          <a:stretch/>
        </p:blipFill>
        <p:spPr>
          <a:xfrm>
            <a:off x="478535" y="653909"/>
            <a:ext cx="11327549" cy="3992959"/>
          </a:xfrm>
          <a:prstGeom prst="rect">
            <a:avLst/>
          </a:prstGeom>
          <a:noFill/>
          <a:ln>
            <a:noFill/>
          </a:ln>
        </p:spPr>
      </p:pic>
      <p:sp>
        <p:nvSpPr>
          <p:cNvPr id="400" name="Google Shape;400;p28"/>
          <p:cNvSpPr txBox="1"/>
          <p:nvPr>
            <p:ph idx="12" type="sldNum"/>
          </p:nvPr>
        </p:nvSpPr>
        <p:spPr>
          <a:xfrm>
            <a:off x="11704319"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p29"/>
          <p:cNvSpPr txBox="1"/>
          <p:nvPr>
            <p:ph idx="1" type="body"/>
          </p:nvPr>
        </p:nvSpPr>
        <p:spPr>
          <a:xfrm>
            <a:off x="770011" y="1825625"/>
            <a:ext cx="8583540" cy="2451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To identify the successful drone ship landings, we ensured that the column that contained the names of the boosters (booter_version) was selected from the table SPACEXTBL. We then queried the tables to produce results where landing_outcome was equal to ‘ Success (drone ship)’ and where payload_mass_kg was between 4000 to 6000.</a:t>
            </a:r>
            <a:endParaRPr/>
          </a:p>
        </p:txBody>
      </p:sp>
      <p:sp>
        <p:nvSpPr>
          <p:cNvPr id="407" name="Google Shape;407;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408" name="Google Shape;408;p29"/>
          <p:cNvPicPr preferRelativeResize="0"/>
          <p:nvPr/>
        </p:nvPicPr>
        <p:blipFill rotWithShape="1">
          <a:blip r:embed="rId4">
            <a:alphaModFix/>
          </a:blip>
          <a:srcRect b="0" l="0" r="0" t="0"/>
          <a:stretch/>
        </p:blipFill>
        <p:spPr>
          <a:xfrm>
            <a:off x="3433282" y="4447834"/>
            <a:ext cx="3043718" cy="11336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2" y="2684971"/>
            <a:ext cx="9061397" cy="2696653"/>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1200"/>
              </a:spcBef>
              <a:spcAft>
                <a:spcPts val="0"/>
              </a:spcAft>
              <a:buClr>
                <a:schemeClr val="dk1"/>
              </a:buClr>
              <a:buSzPts val="1100"/>
              <a:buFont typeface="Arial"/>
              <a:buNone/>
            </a:pPr>
            <a:r>
              <a:rPr lang="en-US" sz="2000">
                <a:solidFill>
                  <a:srgbClr val="0070C0"/>
                </a:solidFill>
                <a:latin typeface="IBM Plex Mono"/>
                <a:ea typeface="IBM Plex Mono"/>
                <a:cs typeface="IBM Plex Mono"/>
                <a:sym typeface="IBM Plex Mono"/>
              </a:rPr>
              <a:t>SpaceX, a leading American company in space exploration and rocket technology, has revolutionized the industry with cost-effective launches at $62 million—significantly lower than the $165 million charged by competitors. As a data scientist at the emerging aerospace company SpaceY, I am conducting research to assess the feasibility of surpassing SpaceX in this competitive landscape.</a:t>
            </a:r>
            <a:endParaRPr sz="2000">
              <a:solidFill>
                <a:srgbClr val="0070C0"/>
              </a:solidFill>
              <a:latin typeface="IBM Plex Mono"/>
              <a:ea typeface="IBM Plex Mono"/>
              <a:cs typeface="IBM Plex Mono"/>
              <a:sym typeface="IBM Plex Mono"/>
            </a:endParaRPr>
          </a:p>
          <a:p>
            <a:pPr indent="0" lvl="0" marL="0" marR="0" rtl="0" algn="l">
              <a:lnSpc>
                <a:spcPct val="100000"/>
              </a:lnSpc>
              <a:spcBef>
                <a:spcPts val="1200"/>
              </a:spcBef>
              <a:spcAft>
                <a:spcPts val="0"/>
              </a:spcAft>
              <a:buClr>
                <a:srgbClr val="0070C0"/>
              </a:buClr>
              <a:buSzPts val="2000"/>
              <a:buFont typeface="Arial"/>
              <a:buNone/>
            </a:pPr>
            <a:r>
              <a:t/>
            </a:r>
            <a:endParaRPr sz="2000">
              <a:solidFill>
                <a:srgbClr val="0070C0"/>
              </a:solidFill>
              <a:latin typeface="IBM Plex Mono"/>
              <a:ea typeface="IBM Plex Mono"/>
              <a:cs typeface="IBM Plex Mono"/>
              <a:sym typeface="IBM Plex Mono"/>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30"/>
          <p:cNvSpPr/>
          <p:nvPr/>
        </p:nvSpPr>
        <p:spPr>
          <a:xfrm flipH="1">
            <a:off x="-1" y="5266402"/>
            <a:ext cx="12191998" cy="1590742"/>
          </a:xfrm>
          <a:prstGeom prst="rect">
            <a:avLst/>
          </a:prstGeom>
          <a:gradFill>
            <a:gsLst>
              <a:gs pos="0">
                <a:srgbClr val="000000"/>
              </a:gs>
              <a:gs pos="100000">
                <a:schemeClr val="accent1"/>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30"/>
          <p:cNvSpPr/>
          <p:nvPr/>
        </p:nvSpPr>
        <p:spPr>
          <a:xfrm flipH="1">
            <a:off x="-1" y="5270175"/>
            <a:ext cx="12185331" cy="1590742"/>
          </a:xfrm>
          <a:prstGeom prst="rect">
            <a:avLst/>
          </a:prstGeom>
          <a:gradFill>
            <a:gsLst>
              <a:gs pos="0">
                <a:srgbClr val="4472C4">
                  <a:alpha val="0"/>
                </a:srgbClr>
              </a:gs>
              <a:gs pos="100000">
                <a:srgbClr val="1F3864"/>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30"/>
          <p:cNvSpPr/>
          <p:nvPr/>
        </p:nvSpPr>
        <p:spPr>
          <a:xfrm flipH="1">
            <a:off x="8115299" y="5265546"/>
            <a:ext cx="4076698" cy="1590742"/>
          </a:xfrm>
          <a:prstGeom prst="rect">
            <a:avLst/>
          </a:prstGeom>
          <a:gradFill>
            <a:gsLst>
              <a:gs pos="0">
                <a:srgbClr val="1F3864"/>
              </a:gs>
              <a:gs pos="100000">
                <a:srgbClr val="4472C4">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30"/>
          <p:cNvSpPr/>
          <p:nvPr/>
        </p:nvSpPr>
        <p:spPr>
          <a:xfrm rot="10800000">
            <a:off x="-13335" y="5263483"/>
            <a:ext cx="12192000" cy="1597433"/>
          </a:xfrm>
          <a:prstGeom prst="rect">
            <a:avLst/>
          </a:prstGeom>
          <a:gradFill>
            <a:gsLst>
              <a:gs pos="0">
                <a:srgbClr val="000000">
                  <a:alpha val="0"/>
                </a:srgbClr>
              </a:gs>
              <a:gs pos="99000">
                <a:srgbClr val="1F3864">
                  <a:alpha val="54901"/>
                </a:srgbClr>
              </a:gs>
              <a:gs pos="100000">
                <a:srgbClr val="1F3864">
                  <a:alpha val="54901"/>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30"/>
          <p:cNvSpPr txBox="1"/>
          <p:nvPr/>
        </p:nvSpPr>
        <p:spPr>
          <a:xfrm>
            <a:off x="1371599" y="5510253"/>
            <a:ext cx="9895951" cy="103366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3400"/>
              <a:buFont typeface="Calibri"/>
              <a:buNone/>
            </a:pPr>
            <a:r>
              <a:rPr lang="en-US" sz="3400">
                <a:solidFill>
                  <a:srgbClr val="FFFFFF"/>
                </a:solidFill>
                <a:latin typeface="Calibri"/>
                <a:ea typeface="Calibri"/>
                <a:cs typeface="Calibri"/>
                <a:sym typeface="Calibri"/>
              </a:rPr>
              <a:t>Total Number of Successful and Failure Mission Outcomes</a:t>
            </a:r>
            <a:endParaRPr/>
          </a:p>
        </p:txBody>
      </p:sp>
      <p:pic>
        <p:nvPicPr>
          <p:cNvPr id="419" name="Google Shape;419;p30"/>
          <p:cNvPicPr preferRelativeResize="0"/>
          <p:nvPr/>
        </p:nvPicPr>
        <p:blipFill rotWithShape="1">
          <a:blip r:embed="rId3">
            <a:alphaModFix/>
          </a:blip>
          <a:srcRect b="0" l="0" r="0" t="0"/>
          <a:stretch/>
        </p:blipFill>
        <p:spPr>
          <a:xfrm>
            <a:off x="1940256" y="576476"/>
            <a:ext cx="8311487" cy="2867461"/>
          </a:xfrm>
          <a:prstGeom prst="rect">
            <a:avLst/>
          </a:prstGeom>
          <a:noFill/>
          <a:ln>
            <a:noFill/>
          </a:ln>
        </p:spPr>
      </p:pic>
      <p:sp>
        <p:nvSpPr>
          <p:cNvPr id="420" name="Google Shape;420;p30"/>
          <p:cNvSpPr txBox="1"/>
          <p:nvPr>
            <p:ph idx="1" type="body"/>
          </p:nvPr>
        </p:nvSpPr>
        <p:spPr>
          <a:xfrm>
            <a:off x="1940256" y="3833199"/>
            <a:ext cx="8332826" cy="1119982"/>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 attributed the difference in Success to be a trimming in the dataset issue, however 99 successful missions occurred in total.</a:t>
            </a:r>
            <a:endParaRPr/>
          </a:p>
        </p:txBody>
      </p:sp>
      <p:sp>
        <p:nvSpPr>
          <p:cNvPr id="421" name="Google Shape;421;p30"/>
          <p:cNvSpPr txBox="1"/>
          <p:nvPr>
            <p:ph idx="12" type="sldNum"/>
          </p:nvPr>
        </p:nvSpPr>
        <p:spPr>
          <a:xfrm>
            <a:off x="11704320" y="6455431"/>
            <a:ext cx="44591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7" name="Google Shape;427;p31"/>
          <p:cNvSpPr txBox="1"/>
          <p:nvPr>
            <p:ph idx="1" type="body"/>
          </p:nvPr>
        </p:nvSpPr>
        <p:spPr>
          <a:xfrm>
            <a:off x="770011" y="1825625"/>
            <a:ext cx="227799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B1048.4</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B1049.4</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B1051.3</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B1056.4</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B1048.5</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B1051.4</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B1049.5</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B1060.2</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B1058.3</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B1051.6</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B1060.3</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F9 B5 B1049.7</a:t>
            </a:r>
            <a:endParaRPr/>
          </a:p>
        </p:txBody>
      </p:sp>
      <p:sp>
        <p:nvSpPr>
          <p:cNvPr id="428" name="Google Shape;428;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429" name="Google Shape;429;p31"/>
          <p:cNvSpPr txBox="1"/>
          <p:nvPr/>
        </p:nvSpPr>
        <p:spPr>
          <a:xfrm>
            <a:off x="3047999" y="2967335"/>
            <a:ext cx="74009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 gather the max payload carried by booster the below was used: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distinct booster_version from SPACEXTBL where payload_mass__kg_ in (select max(payload_mass__kg_) from SPACEXTBL);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32"/>
          <p:cNvSpPr/>
          <p:nvPr/>
        </p:nvSpPr>
        <p:spPr>
          <a:xfrm rot="10800000">
            <a:off x="-3291" y="3296652"/>
            <a:ext cx="12202113" cy="3561346"/>
          </a:xfrm>
          <a:custGeom>
            <a:rect b="b" l="l" r="r" t="t"/>
            <a:pathLst>
              <a:path extrusionOk="0" h="3188466" w="12202113">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32"/>
          <p:cNvSpPr txBox="1"/>
          <p:nvPr/>
        </p:nvSpPr>
        <p:spPr>
          <a:xfrm>
            <a:off x="838200" y="3905833"/>
            <a:ext cx="4215063" cy="239871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2015 Launch Records</a:t>
            </a:r>
            <a:endParaRPr/>
          </a:p>
        </p:txBody>
      </p:sp>
      <p:pic>
        <p:nvPicPr>
          <p:cNvPr descr="A screenshot of a computer&#10;&#10;AI-generated content may be incorrect." id="437" name="Google Shape;437;p32"/>
          <p:cNvPicPr preferRelativeResize="0"/>
          <p:nvPr/>
        </p:nvPicPr>
        <p:blipFill rotWithShape="1">
          <a:blip r:embed="rId3">
            <a:alphaModFix/>
          </a:blip>
          <a:srcRect b="0" l="0" r="0" t="0"/>
          <a:stretch/>
        </p:blipFill>
        <p:spPr>
          <a:xfrm>
            <a:off x="1551484" y="553454"/>
            <a:ext cx="9090201" cy="2469279"/>
          </a:xfrm>
          <a:prstGeom prst="rect">
            <a:avLst/>
          </a:prstGeom>
          <a:noFill/>
          <a:ln>
            <a:noFill/>
          </a:ln>
        </p:spPr>
      </p:pic>
      <p:sp>
        <p:nvSpPr>
          <p:cNvPr id="438" name="Google Shape;438;p32"/>
          <p:cNvSpPr txBox="1"/>
          <p:nvPr>
            <p:ph idx="1" type="body"/>
          </p:nvPr>
        </p:nvSpPr>
        <p:spPr>
          <a:xfrm>
            <a:off x="4105275" y="3884452"/>
            <a:ext cx="7248525" cy="239871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Calibri"/>
                <a:ea typeface="Calibri"/>
                <a:cs typeface="Calibri"/>
                <a:sym typeface="Calibri"/>
              </a:rPr>
              <a:t>In 2015 2 failed landings were recorded , coincidentally both occurred at the same launch site. Booster 12 and 15 both recorded failures.</a:t>
            </a:r>
            <a:endParaRPr/>
          </a:p>
          <a:p>
            <a:pPr indent="0" lvl="0" marL="0" marR="0" rtl="0" algn="l">
              <a:lnSpc>
                <a:spcPct val="90000"/>
              </a:lnSpc>
              <a:spcBef>
                <a:spcPts val="1400"/>
              </a:spcBef>
              <a:spcAft>
                <a:spcPts val="0"/>
              </a:spcAft>
              <a:buClr>
                <a:schemeClr val="dk1"/>
              </a:buClr>
              <a:buSzPts val="2000"/>
              <a:buFont typeface="Arial"/>
              <a:buNone/>
            </a:pPr>
            <a:r>
              <a:rPr lang="en-US" sz="2000">
                <a:solidFill>
                  <a:schemeClr val="dk1"/>
                </a:solidFill>
                <a:latin typeface="Calibri"/>
                <a:ea typeface="Calibri"/>
                <a:cs typeface="Calibri"/>
                <a:sym typeface="Calibri"/>
              </a:rPr>
              <a:t>select Landing_Outcome, booster_version, launch_site from SPACEXTBL where (Landing_Outcome = 'Failure (drone ship)' and date like '2015%')</a:t>
            </a:r>
            <a:endParaRPr/>
          </a:p>
        </p:txBody>
      </p:sp>
      <p:sp>
        <p:nvSpPr>
          <p:cNvPr id="439" name="Google Shape;43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888888"/>
                </a:solidFill>
                <a:latin typeface="Calibri"/>
                <a:ea typeface="Calibri"/>
                <a:cs typeface="Calibri"/>
                <a:sym typeface="Calibri"/>
              </a:rPr>
              <a:t>‹#›</a:t>
            </a:fld>
            <a:endParaRPr sz="1000">
              <a:solidFill>
                <a:srgbClr val="88888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33"/>
          <p:cNvSpPr txBox="1"/>
          <p:nvPr/>
        </p:nvSpPr>
        <p:spPr>
          <a:xfrm>
            <a:off x="1136397" y="502020"/>
            <a:ext cx="5323715" cy="164297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Rank Landing Outcomes Between 2010-06-04 and 2017-03-20</a:t>
            </a:r>
            <a:endParaRPr/>
          </a:p>
        </p:txBody>
      </p:sp>
      <p:sp>
        <p:nvSpPr>
          <p:cNvPr id="446" name="Google Shape;446;p33"/>
          <p:cNvSpPr txBox="1"/>
          <p:nvPr>
            <p:ph idx="1" type="body"/>
          </p:nvPr>
        </p:nvSpPr>
        <p:spPr>
          <a:xfrm>
            <a:off x="323851" y="2405894"/>
            <a:ext cx="6136262" cy="353508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Rank the count of landing outcomes (such as Failure (drone ship) or Success (ground pad)) between the date 2010-06-04 and 2017-03-20, in descending order.</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select Landing_Outcome, count(*) as Landing_Outcome_count from SPACEXTBL where DATE between '2010-06-04' and  '2017-03-20' group by Landing_Outcome order by count(Landing_Outcome) desc</a:t>
            </a:r>
            <a:endParaRPr/>
          </a:p>
        </p:txBody>
      </p:sp>
      <p:sp>
        <p:nvSpPr>
          <p:cNvPr id="447" name="Google Shape;447;p33"/>
          <p:cNvSpPr/>
          <p:nvPr/>
        </p:nvSpPr>
        <p:spPr>
          <a:xfrm flipH="1" rot="10800000">
            <a:off x="8123333" y="-5"/>
            <a:ext cx="4092521" cy="6858000"/>
          </a:xfrm>
          <a:prstGeom prst="rect">
            <a:avLst/>
          </a:prstGeom>
          <a:gradFill>
            <a:gsLst>
              <a:gs pos="0">
                <a:srgbClr val="000000">
                  <a:alpha val="93725"/>
                </a:srgbClr>
              </a:gs>
              <a:gs pos="8000">
                <a:srgbClr val="000000">
                  <a:alpha val="93725"/>
                </a:srgbClr>
              </a:gs>
              <a:gs pos="100000">
                <a:schemeClr val="accent1"/>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3"/>
          <p:cNvSpPr/>
          <p:nvPr/>
        </p:nvSpPr>
        <p:spPr>
          <a:xfrm flipH="1" rot="10800000">
            <a:off x="8123333" y="-2"/>
            <a:ext cx="4092521" cy="6400369"/>
          </a:xfrm>
          <a:prstGeom prst="rect">
            <a:avLst/>
          </a:prstGeom>
          <a:gradFill>
            <a:gsLst>
              <a:gs pos="0">
                <a:srgbClr val="1F3864">
                  <a:alpha val="0"/>
                </a:srgbClr>
              </a:gs>
              <a:gs pos="31000">
                <a:srgbClr val="1F3864">
                  <a:alpha val="0"/>
                </a:srgbClr>
              </a:gs>
              <a:gs pos="100000">
                <a:srgbClr val="1F3864">
                  <a:alpha val="25882"/>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33"/>
          <p:cNvSpPr/>
          <p:nvPr/>
        </p:nvSpPr>
        <p:spPr>
          <a:xfrm flipH="1" rot="10800000">
            <a:off x="8123333" y="-22"/>
            <a:ext cx="4068667" cy="6400389"/>
          </a:xfrm>
          <a:prstGeom prst="rect">
            <a:avLst/>
          </a:prstGeom>
          <a:gradFill>
            <a:gsLst>
              <a:gs pos="0">
                <a:srgbClr val="4472C4">
                  <a:alpha val="0"/>
                </a:srgbClr>
              </a:gs>
              <a:gs pos="72000">
                <a:srgbClr val="000000">
                  <a:alpha val="20784"/>
                </a:srgbClr>
              </a:gs>
              <a:gs pos="100000">
                <a:srgbClr val="000000">
                  <a:alpha val="20784"/>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33"/>
          <p:cNvSpPr/>
          <p:nvPr/>
        </p:nvSpPr>
        <p:spPr>
          <a:xfrm flipH="1" rot="10800000">
            <a:off x="8123333" y="-10"/>
            <a:ext cx="3611467" cy="6857997"/>
          </a:xfrm>
          <a:prstGeom prst="rect">
            <a:avLst/>
          </a:prstGeom>
          <a:gradFill>
            <a:gsLst>
              <a:gs pos="0">
                <a:srgbClr val="4472C4">
                  <a:alpha val="0"/>
                </a:srgbClr>
              </a:gs>
              <a:gs pos="93000">
                <a:srgbClr val="000000">
                  <a:alpha val="28627"/>
                </a:srgbClr>
              </a:gs>
              <a:gs pos="100000">
                <a:srgbClr val="000000">
                  <a:alpha val="2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omputer&#10;&#10;AI-generated content may be incorrect." id="451" name="Google Shape;451;p33"/>
          <p:cNvPicPr preferRelativeResize="0"/>
          <p:nvPr/>
        </p:nvPicPr>
        <p:blipFill rotWithShape="1">
          <a:blip r:embed="rId3">
            <a:alphaModFix/>
          </a:blip>
          <a:srcRect b="0" l="0" r="0" t="0"/>
          <a:stretch/>
        </p:blipFill>
        <p:spPr>
          <a:xfrm>
            <a:off x="7075967" y="1694588"/>
            <a:ext cx="4170530" cy="3500716"/>
          </a:xfrm>
          <a:prstGeom prst="rect">
            <a:avLst/>
          </a:prstGeom>
          <a:noFill/>
          <a:ln>
            <a:noFill/>
          </a:ln>
        </p:spPr>
      </p:pic>
      <p:sp>
        <p:nvSpPr>
          <p:cNvPr id="452" name="Google Shape;452;p33"/>
          <p:cNvSpPr txBox="1"/>
          <p:nvPr>
            <p:ph idx="12" type="sldNum"/>
          </p:nvPr>
        </p:nvSpPr>
        <p:spPr>
          <a:xfrm>
            <a:off x="11704320" y="6459378"/>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sp>
        <p:nvSpPr>
          <p:cNvPr id="462" name="Google Shape;462;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35"/>
          <p:cNvSpPr txBox="1"/>
          <p:nvPr/>
        </p:nvSpPr>
        <p:spPr>
          <a:xfrm>
            <a:off x="1136396" y="457201"/>
            <a:ext cx="5814240" cy="90487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Launch sites Folium Map</a:t>
            </a:r>
            <a:endParaRPr/>
          </a:p>
        </p:txBody>
      </p:sp>
      <p:sp>
        <p:nvSpPr>
          <p:cNvPr id="464" name="Google Shape;464;p35"/>
          <p:cNvSpPr txBox="1"/>
          <p:nvPr>
            <p:ph idx="1" type="body"/>
          </p:nvPr>
        </p:nvSpPr>
        <p:spPr>
          <a:xfrm>
            <a:off x="1136396" y="1552576"/>
            <a:ext cx="5814239" cy="4185616"/>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400"/>
              </a:spcBef>
              <a:spcAft>
                <a:spcPts val="0"/>
              </a:spcAft>
              <a:buClr>
                <a:schemeClr val="dk1"/>
              </a:buClr>
              <a:buSzPts val="2000"/>
              <a:buFont typeface="Arial"/>
              <a:buNone/>
            </a:pPr>
            <a:r>
              <a:rPr lang="en-US" sz="2000">
                <a:solidFill>
                  <a:schemeClr val="dk1"/>
                </a:solidFill>
                <a:latin typeface="Calibri"/>
                <a:ea typeface="Calibri"/>
                <a:cs typeface="Calibri"/>
                <a:sym typeface="Calibri"/>
              </a:rPr>
              <a:t>Based on my investigation, SpaceX launch sites are strategically located at lower latitudes to take advantage of Earth's rotational velocity. This positioning helps reduce fuel requirements, as rockets launched closer to the Equator gain additional speed from Earth's rotation. Additionally, launch sites are typically situated near coastal locations and over open water to minimize risks to populated areas in case of launch failures. Coastal proximity also enhances booster recovery operations, as first-stage boosters can land on drone ships or safely return to land after launch.</a:t>
            </a:r>
            <a:endParaRPr/>
          </a:p>
        </p:txBody>
      </p:sp>
      <p:pic>
        <p:nvPicPr>
          <p:cNvPr id="465" name="Google Shape;465;p35"/>
          <p:cNvPicPr preferRelativeResize="0"/>
          <p:nvPr/>
        </p:nvPicPr>
        <p:blipFill rotWithShape="1">
          <a:blip r:embed="rId3">
            <a:alphaModFix/>
          </a:blip>
          <a:srcRect b="0" l="0" r="0" t="0"/>
          <a:stretch/>
        </p:blipFill>
        <p:spPr>
          <a:xfrm>
            <a:off x="7679766" y="948378"/>
            <a:ext cx="3712869" cy="1912127"/>
          </a:xfrm>
          <a:prstGeom prst="rect">
            <a:avLst/>
          </a:prstGeom>
          <a:noFill/>
          <a:ln>
            <a:noFill/>
          </a:ln>
        </p:spPr>
      </p:pic>
      <p:pic>
        <p:nvPicPr>
          <p:cNvPr id="466" name="Google Shape;466;p35"/>
          <p:cNvPicPr preferRelativeResize="0"/>
          <p:nvPr/>
        </p:nvPicPr>
        <p:blipFill rotWithShape="1">
          <a:blip r:embed="rId4">
            <a:alphaModFix/>
          </a:blip>
          <a:srcRect b="0" l="0" r="0" t="0"/>
          <a:stretch/>
        </p:blipFill>
        <p:spPr>
          <a:xfrm>
            <a:off x="7665410" y="3441697"/>
            <a:ext cx="3712869" cy="2111517"/>
          </a:xfrm>
          <a:prstGeom prst="rect">
            <a:avLst/>
          </a:prstGeom>
          <a:noFill/>
          <a:ln>
            <a:noFill/>
          </a:ln>
        </p:spPr>
      </p:pic>
      <p:sp>
        <p:nvSpPr>
          <p:cNvPr id="467" name="Google Shape;467;p35"/>
          <p:cNvSpPr/>
          <p:nvPr/>
        </p:nvSpPr>
        <p:spPr>
          <a:xfrm flipH="1" rot="10800000">
            <a:off x="0" y="6400799"/>
            <a:ext cx="12192000" cy="456773"/>
          </a:xfrm>
          <a:prstGeom prst="rect">
            <a:avLst/>
          </a:prstGeom>
          <a:gradFill>
            <a:gsLst>
              <a:gs pos="0">
                <a:schemeClr val="accent1"/>
              </a:gs>
              <a:gs pos="66000">
                <a:srgbClr val="000000"/>
              </a:gs>
              <a:gs pos="100000">
                <a:srgbClr val="000000"/>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5"/>
          <p:cNvSpPr/>
          <p:nvPr/>
        </p:nvSpPr>
        <p:spPr>
          <a:xfrm flipH="1">
            <a:off x="1" y="6400800"/>
            <a:ext cx="8153398" cy="456772"/>
          </a:xfrm>
          <a:prstGeom prst="rect">
            <a:avLst/>
          </a:prstGeom>
          <a:gradFill>
            <a:gsLst>
              <a:gs pos="0">
                <a:srgbClr val="000000">
                  <a:alpha val="62745"/>
                </a:srgbClr>
              </a:gs>
              <a:gs pos="100000">
                <a:srgbClr val="2F5496"/>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5"/>
          <p:cNvSpPr txBox="1"/>
          <p:nvPr>
            <p:ph idx="12" type="sldNum"/>
          </p:nvPr>
        </p:nvSpPr>
        <p:spPr>
          <a:xfrm>
            <a:off x="11704320"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36"/>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36"/>
          <p:cNvSpPr txBox="1"/>
          <p:nvPr/>
        </p:nvSpPr>
        <p:spPr>
          <a:xfrm>
            <a:off x="532015" y="3930305"/>
            <a:ext cx="3861960" cy="243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Success Rate per Location</a:t>
            </a:r>
            <a:endParaRPr/>
          </a:p>
        </p:txBody>
      </p:sp>
      <p:sp>
        <p:nvSpPr>
          <p:cNvPr id="476" name="Google Shape;476;p36"/>
          <p:cNvSpPr/>
          <p:nvPr/>
        </p:nvSpPr>
        <p:spPr>
          <a:xfrm>
            <a:off x="0" y="0"/>
            <a:ext cx="12192000" cy="8658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6"/>
          <p:cNvSpPr/>
          <p:nvPr/>
        </p:nvSpPr>
        <p:spPr>
          <a:xfrm>
            <a:off x="517889" y="0"/>
            <a:ext cx="11231745" cy="3557848"/>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8" name="Google Shape;478;p36"/>
          <p:cNvPicPr preferRelativeResize="0"/>
          <p:nvPr/>
        </p:nvPicPr>
        <p:blipFill rotWithShape="1">
          <a:blip r:embed="rId3">
            <a:alphaModFix/>
          </a:blip>
          <a:srcRect b="0" l="0" r="0" t="0"/>
          <a:stretch/>
        </p:blipFill>
        <p:spPr>
          <a:xfrm>
            <a:off x="838200" y="497505"/>
            <a:ext cx="3335789" cy="2585236"/>
          </a:xfrm>
          <a:prstGeom prst="rect">
            <a:avLst/>
          </a:prstGeom>
          <a:noFill/>
          <a:ln>
            <a:noFill/>
          </a:ln>
        </p:spPr>
      </p:pic>
      <p:pic>
        <p:nvPicPr>
          <p:cNvPr id="479" name="Google Shape;479;p36"/>
          <p:cNvPicPr preferRelativeResize="0"/>
          <p:nvPr/>
        </p:nvPicPr>
        <p:blipFill rotWithShape="1">
          <a:blip r:embed="rId4">
            <a:alphaModFix/>
          </a:blip>
          <a:srcRect b="0" l="0" r="0" t="0"/>
          <a:stretch/>
        </p:blipFill>
        <p:spPr>
          <a:xfrm>
            <a:off x="4466396" y="705612"/>
            <a:ext cx="3336953" cy="2169019"/>
          </a:xfrm>
          <a:prstGeom prst="rect">
            <a:avLst/>
          </a:prstGeom>
          <a:noFill/>
          <a:ln>
            <a:noFill/>
          </a:ln>
        </p:spPr>
      </p:pic>
      <p:pic>
        <p:nvPicPr>
          <p:cNvPr id="480" name="Google Shape;480;p36"/>
          <p:cNvPicPr preferRelativeResize="0"/>
          <p:nvPr/>
        </p:nvPicPr>
        <p:blipFill rotWithShape="1">
          <a:blip r:embed="rId5">
            <a:alphaModFix/>
          </a:blip>
          <a:srcRect b="0" l="0" r="0" t="0"/>
          <a:stretch/>
        </p:blipFill>
        <p:spPr>
          <a:xfrm>
            <a:off x="8095756" y="864118"/>
            <a:ext cx="3336953" cy="1852008"/>
          </a:xfrm>
          <a:prstGeom prst="rect">
            <a:avLst/>
          </a:prstGeom>
          <a:noFill/>
          <a:ln>
            <a:noFill/>
          </a:ln>
        </p:spPr>
      </p:pic>
      <p:sp>
        <p:nvSpPr>
          <p:cNvPr id="481" name="Google Shape;481;p36"/>
          <p:cNvSpPr/>
          <p:nvPr/>
        </p:nvSpPr>
        <p:spPr>
          <a:xfrm flipH="1" rot="5400000">
            <a:off x="3635346" y="5126067"/>
            <a:ext cx="2194560"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6"/>
          <p:cNvSpPr txBox="1"/>
          <p:nvPr>
            <p:ph idx="1" type="body"/>
          </p:nvPr>
        </p:nvSpPr>
        <p:spPr>
          <a:xfrm>
            <a:off x="5162719" y="3930305"/>
            <a:ext cx="6586915" cy="2437244"/>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We can see that at the various locations the markers present indicate success rate. With Green being successful and Red a failed return.</a:t>
            </a:r>
            <a:endParaRPr/>
          </a:p>
          <a:p>
            <a:pPr indent="-120650" lvl="0" marL="228600" marR="0" rtl="0" algn="l">
              <a:lnSpc>
                <a:spcPct val="90000"/>
              </a:lnSpc>
              <a:spcBef>
                <a:spcPts val="14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120650" lvl="0" marL="228600" marR="0" rtl="0" algn="l">
              <a:lnSpc>
                <a:spcPct val="90000"/>
              </a:lnSpc>
              <a:spcBef>
                <a:spcPts val="14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p:txBody>
      </p:sp>
      <p:sp>
        <p:nvSpPr>
          <p:cNvPr id="483" name="Google Shape;483;p36"/>
          <p:cNvSpPr txBox="1"/>
          <p:nvPr>
            <p:ph idx="12" type="sldNum"/>
          </p:nvPr>
        </p:nvSpPr>
        <p:spPr>
          <a:xfrm>
            <a:off x="8610600" y="64922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37"/>
          <p:cNvSpPr/>
          <p:nvPr/>
        </p:nvSpPr>
        <p:spPr>
          <a:xfrm rot="10800000">
            <a:off x="-3291" y="3296652"/>
            <a:ext cx="12202113" cy="3561346"/>
          </a:xfrm>
          <a:custGeom>
            <a:rect b="b" l="l" r="r" t="t"/>
            <a:pathLst>
              <a:path extrusionOk="0" h="3188466" w="12202113">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37"/>
          <p:cNvSpPr txBox="1"/>
          <p:nvPr/>
        </p:nvSpPr>
        <p:spPr>
          <a:xfrm>
            <a:off x="838200" y="3884448"/>
            <a:ext cx="4215063" cy="239871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Proximities closest to launch site CCAFS LC-40</a:t>
            </a:r>
            <a:endParaRPr/>
          </a:p>
        </p:txBody>
      </p:sp>
      <p:pic>
        <p:nvPicPr>
          <p:cNvPr id="491" name="Google Shape;491;p37"/>
          <p:cNvPicPr preferRelativeResize="0"/>
          <p:nvPr/>
        </p:nvPicPr>
        <p:blipFill rotWithShape="1">
          <a:blip r:embed="rId3">
            <a:alphaModFix/>
          </a:blip>
          <a:srcRect b="0" l="0" r="0" t="0"/>
          <a:stretch/>
        </p:blipFill>
        <p:spPr>
          <a:xfrm>
            <a:off x="1379633" y="681163"/>
            <a:ext cx="4385121" cy="2242772"/>
          </a:xfrm>
          <a:prstGeom prst="rect">
            <a:avLst/>
          </a:prstGeom>
          <a:noFill/>
          <a:ln>
            <a:noFill/>
          </a:ln>
        </p:spPr>
      </p:pic>
      <p:pic>
        <p:nvPicPr>
          <p:cNvPr id="492" name="Google Shape;492;p37"/>
          <p:cNvPicPr preferRelativeResize="0"/>
          <p:nvPr/>
        </p:nvPicPr>
        <p:blipFill rotWithShape="1">
          <a:blip r:embed="rId4">
            <a:alphaModFix/>
          </a:blip>
          <a:srcRect b="0" l="0" r="0" t="0"/>
          <a:stretch/>
        </p:blipFill>
        <p:spPr>
          <a:xfrm>
            <a:off x="6257606" y="749584"/>
            <a:ext cx="4705988" cy="2105929"/>
          </a:xfrm>
          <a:prstGeom prst="rect">
            <a:avLst/>
          </a:prstGeom>
          <a:noFill/>
          <a:ln>
            <a:noFill/>
          </a:ln>
        </p:spPr>
      </p:pic>
      <p:sp>
        <p:nvSpPr>
          <p:cNvPr id="493" name="Google Shape;493;p37"/>
          <p:cNvSpPr txBox="1"/>
          <p:nvPr>
            <p:ph idx="1" type="body"/>
          </p:nvPr>
        </p:nvSpPr>
        <p:spPr>
          <a:xfrm>
            <a:off x="5639706" y="4533900"/>
            <a:ext cx="5714093" cy="17492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The location of CCAFS LC-40 is  Lat: 28.5623 and Long: -80.5774as such the calculated distances would be </a:t>
            </a:r>
            <a:endParaRPr/>
          </a:p>
          <a:p>
            <a:pPr indent="0" lvl="0" marL="0" marR="0" rtl="0" algn="ctr">
              <a:lnSpc>
                <a:spcPct val="90000"/>
              </a:lnSpc>
              <a:spcBef>
                <a:spcPts val="1400"/>
              </a:spcBef>
              <a:spcAft>
                <a:spcPts val="0"/>
              </a:spcAft>
              <a:buClr>
                <a:schemeClr val="dk1"/>
              </a:buClr>
              <a:buSzPts val="1400"/>
              <a:buFont typeface="Arial"/>
              <a:buNone/>
            </a:pPr>
            <a:r>
              <a:rPr lang="en-US" sz="1400">
                <a:solidFill>
                  <a:schemeClr val="dk1"/>
                </a:solidFill>
                <a:latin typeface="Calibri"/>
                <a:ea typeface="Calibri"/>
                <a:cs typeface="Calibri"/>
                <a:sym typeface="Calibri"/>
              </a:rPr>
              <a:t>Orlando_Location: ~79.6 km</a:t>
            </a:r>
            <a:endParaRPr/>
          </a:p>
          <a:p>
            <a:pPr indent="0" lvl="0" marL="0" marR="0" rtl="0" algn="ctr">
              <a:lnSpc>
                <a:spcPct val="90000"/>
              </a:lnSpc>
              <a:spcBef>
                <a:spcPts val="1400"/>
              </a:spcBef>
              <a:spcAft>
                <a:spcPts val="0"/>
              </a:spcAft>
              <a:buClr>
                <a:schemeClr val="dk1"/>
              </a:buClr>
              <a:buSzPts val="1400"/>
              <a:buFont typeface="Arial"/>
              <a:buNone/>
            </a:pPr>
            <a:r>
              <a:rPr lang="en-US" sz="1400">
                <a:solidFill>
                  <a:schemeClr val="dk1"/>
                </a:solidFill>
                <a:latin typeface="Calibri"/>
                <a:ea typeface="Calibri"/>
                <a:cs typeface="Calibri"/>
                <a:sym typeface="Calibri"/>
              </a:rPr>
              <a:t>Coastline_Location: ~0.9 km</a:t>
            </a:r>
            <a:endParaRPr/>
          </a:p>
          <a:p>
            <a:pPr indent="0" lvl="0" marL="0" marR="0" rtl="0" algn="ctr">
              <a:lnSpc>
                <a:spcPct val="90000"/>
              </a:lnSpc>
              <a:spcBef>
                <a:spcPts val="1400"/>
              </a:spcBef>
              <a:spcAft>
                <a:spcPts val="0"/>
              </a:spcAft>
              <a:buClr>
                <a:schemeClr val="dk1"/>
              </a:buClr>
              <a:buSzPts val="1400"/>
              <a:buFont typeface="Arial"/>
              <a:buNone/>
            </a:pPr>
            <a:r>
              <a:rPr lang="en-US" sz="1400">
                <a:solidFill>
                  <a:schemeClr val="dk1"/>
                </a:solidFill>
                <a:latin typeface="Calibri"/>
                <a:ea typeface="Calibri"/>
                <a:cs typeface="Calibri"/>
                <a:sym typeface="Calibri"/>
              </a:rPr>
              <a:t>Highway_Location: ~0.9 km</a:t>
            </a:r>
            <a:endParaRPr/>
          </a:p>
          <a:p>
            <a:pPr indent="-139700" lvl="0" marL="228600" marR="0" rtl="0" algn="l">
              <a:lnSpc>
                <a:spcPct val="90000"/>
              </a:lnSpc>
              <a:spcBef>
                <a:spcPts val="140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494" name="Google Shape;49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888888"/>
                </a:solidFill>
                <a:latin typeface="Calibri"/>
                <a:ea typeface="Calibri"/>
                <a:cs typeface="Calibri"/>
                <a:sym typeface="Calibri"/>
              </a:rPr>
              <a:t>‹#›</a:t>
            </a:fld>
            <a:endParaRPr sz="1000">
              <a:solidFill>
                <a:srgbClr val="888888"/>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5" name="Google Shape;505;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506" name="Google Shape;506;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per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696" y="2521402"/>
            <a:ext cx="10399486" cy="2945947"/>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115000"/>
              </a:lnSpc>
              <a:spcBef>
                <a:spcPts val="1200"/>
              </a:spcBef>
              <a:spcAft>
                <a:spcPts val="0"/>
              </a:spcAft>
              <a:buClr>
                <a:schemeClr val="dk1"/>
              </a:buClr>
              <a:buSzPct val="30555"/>
              <a:buFont typeface="Arial"/>
              <a:buNone/>
            </a:pPr>
            <a:r>
              <a:rPr lang="en-US" sz="3600">
                <a:solidFill>
                  <a:srgbClr val="0070C0"/>
                </a:solidFill>
                <a:latin typeface="IBM Plex Mono"/>
                <a:ea typeface="IBM Plex Mono"/>
                <a:cs typeface="IBM Plex Mono"/>
                <a:sym typeface="IBM Plex Mono"/>
              </a:rPr>
              <a:t>Since 1957, nations have competed to push the boundaries of space exploration, from satellite launches to deep-space missions. However, the cost of these endeavors remains a significant challenge, with the average rocket launch requiring approximately $165 million. SpaceX has revolutionized the industry by dramatically reducing launch costs to just $60 million, leveraging cutting-edge technology and innovations in rocket reusability.</a:t>
            </a:r>
            <a:endParaRPr sz="3600">
              <a:solidFill>
                <a:srgbClr val="0070C0"/>
              </a:solidFill>
              <a:latin typeface="IBM Plex Mono"/>
              <a:ea typeface="IBM Plex Mono"/>
              <a:cs typeface="IBM Plex Mono"/>
              <a:sym typeface="IBM Plex Mono"/>
            </a:endParaRPr>
          </a:p>
          <a:p>
            <a:pPr indent="0" lvl="0" marL="0" rtl="0" algn="l">
              <a:lnSpc>
                <a:spcPct val="115000"/>
              </a:lnSpc>
              <a:spcBef>
                <a:spcPts val="1200"/>
              </a:spcBef>
              <a:spcAft>
                <a:spcPts val="0"/>
              </a:spcAft>
              <a:buClr>
                <a:schemeClr val="dk1"/>
              </a:buClr>
              <a:buSzPct val="30555"/>
              <a:buFont typeface="Arial"/>
              <a:buNone/>
            </a:pPr>
            <a:r>
              <a:rPr lang="en-US" sz="3600">
                <a:solidFill>
                  <a:srgbClr val="0070C0"/>
                </a:solidFill>
                <a:latin typeface="IBM Plex Mono"/>
                <a:ea typeface="IBM Plex Mono"/>
                <a:cs typeface="IBM Plex Mono"/>
                <a:sym typeface="IBM Plex Mono"/>
              </a:rPr>
              <a:t>A defining breakthrough for SpaceX is its ability to land and reuse the first stage of its rockets, a key factor in making space travel more affordable and sustainable. This achievement has reshaped the modern space race, enabling more frequent missions and expanding possibilities for interplanetary exploration.</a:t>
            </a:r>
            <a:endParaRPr sz="3600">
              <a:solidFill>
                <a:srgbClr val="0070C0"/>
              </a:solidFill>
              <a:latin typeface="IBM Plex Mono"/>
              <a:ea typeface="IBM Plex Mono"/>
              <a:cs typeface="IBM Plex Mono"/>
              <a:sym typeface="IBM Plex Mono"/>
            </a:endParaRPr>
          </a:p>
          <a:p>
            <a:pPr indent="0" lvl="0" marL="0" rtl="0" algn="l">
              <a:lnSpc>
                <a:spcPct val="115000"/>
              </a:lnSpc>
              <a:spcBef>
                <a:spcPts val="1200"/>
              </a:spcBef>
              <a:spcAft>
                <a:spcPts val="0"/>
              </a:spcAft>
              <a:buClr>
                <a:schemeClr val="dk1"/>
              </a:buClr>
              <a:buSzPct val="30555"/>
              <a:buFont typeface="Arial"/>
              <a:buNone/>
            </a:pPr>
            <a:r>
              <a:rPr lang="en-US" sz="3600">
                <a:solidFill>
                  <a:srgbClr val="0070C0"/>
                </a:solidFill>
                <a:latin typeface="IBM Plex Mono"/>
                <a:ea typeface="IBM Plex Mono"/>
                <a:cs typeface="IBM Plex Mono"/>
                <a:sym typeface="IBM Plex Mono"/>
              </a:rPr>
              <a:t>In this research, we aim to identify the critical factors influencing successful rocket landings. By analyzing variables such as launch location, payload mass, orbital trajectory, and mission conditions, we will apply data science methodologies—utilizing IBM’s advanced tools—to gain deeper insights into SpaceX’s success. Through rigorous data analysis and visualization, we will uncover the key drivers behind efficient rocket recovery and their implications for the future of space exploration.</a:t>
            </a:r>
            <a:endParaRPr sz="3600">
              <a:solidFill>
                <a:srgbClr val="0070C0"/>
              </a:solidFill>
              <a:latin typeface="IBM Plex Mono"/>
              <a:ea typeface="IBM Plex Mono"/>
              <a:cs typeface="IBM Plex Mono"/>
              <a:sym typeface="IBM Plex Mono"/>
            </a:endParaRPr>
          </a:p>
          <a:p>
            <a:pPr indent="0" lvl="0" marL="0" marR="0" rtl="0" algn="l">
              <a:lnSpc>
                <a:spcPct val="90000"/>
              </a:lnSpc>
              <a:spcBef>
                <a:spcPts val="1400"/>
              </a:spcBef>
              <a:spcAft>
                <a:spcPts val="0"/>
              </a:spcAft>
              <a:buClr>
                <a:srgbClr val="0070C0"/>
              </a:buClr>
              <a:buSzPct val="61111"/>
              <a:buFont typeface="Arial"/>
              <a:buNone/>
            </a:pPr>
            <a:r>
              <a:t/>
            </a:r>
            <a:endParaRPr sz="3600">
              <a:solidFill>
                <a:srgbClr val="0070C0"/>
              </a:solidFill>
              <a:latin typeface="IBM Plex Mono"/>
              <a:ea typeface="IBM Plex Mono"/>
              <a:cs typeface="IBM Plex Mono"/>
              <a:sym typeface="IBM Plex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2" name="Google Shape;512;p4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513" name="Google Shape;513;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KSC LC 39A Dashboard: Total Launch Success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9" name="Google Shape;519;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520" name="Google Shape;520;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Correlation per Site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43"/>
          <p:cNvSpPr txBox="1"/>
          <p:nvPr/>
        </p:nvSpPr>
        <p:spPr>
          <a:xfrm>
            <a:off x="1136397" y="502021"/>
            <a:ext cx="4959603" cy="1642969"/>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Classification Accuracy</a:t>
            </a:r>
            <a:endParaRPr/>
          </a:p>
        </p:txBody>
      </p:sp>
      <p:sp>
        <p:nvSpPr>
          <p:cNvPr id="532" name="Google Shape;532;p43"/>
          <p:cNvSpPr txBox="1"/>
          <p:nvPr>
            <p:ph idx="1" type="body"/>
          </p:nvPr>
        </p:nvSpPr>
        <p:spPr>
          <a:xfrm>
            <a:off x="1136397" y="2418408"/>
            <a:ext cx="4959603" cy="352256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From the graph Decision Tree performed the worst out of all models used</a:t>
            </a:r>
            <a:endParaRPr/>
          </a:p>
        </p:txBody>
      </p:sp>
      <p:pic>
        <p:nvPicPr>
          <p:cNvPr id="533" name="Google Shape;533;p43"/>
          <p:cNvPicPr preferRelativeResize="0"/>
          <p:nvPr/>
        </p:nvPicPr>
        <p:blipFill rotWithShape="1">
          <a:blip r:embed="rId3">
            <a:alphaModFix/>
          </a:blip>
          <a:srcRect b="0" l="0" r="0" t="0"/>
          <a:stretch/>
        </p:blipFill>
        <p:spPr>
          <a:xfrm>
            <a:off x="6512442" y="1570797"/>
            <a:ext cx="5201023" cy="3302649"/>
          </a:xfrm>
          <a:prstGeom prst="rect">
            <a:avLst/>
          </a:prstGeom>
          <a:noFill/>
          <a:ln>
            <a:noFill/>
          </a:ln>
        </p:spPr>
      </p:pic>
      <p:sp>
        <p:nvSpPr>
          <p:cNvPr id="534" name="Google Shape;534;p43"/>
          <p:cNvSpPr/>
          <p:nvPr/>
        </p:nvSpPr>
        <p:spPr>
          <a:xfrm flipH="1" rot="10800000">
            <a:off x="0" y="6400799"/>
            <a:ext cx="12192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43"/>
          <p:cNvSpPr/>
          <p:nvPr/>
        </p:nvSpPr>
        <p:spPr>
          <a:xfrm flipH="1">
            <a:off x="4038600" y="6400799"/>
            <a:ext cx="8153398" cy="456772"/>
          </a:xfrm>
          <a:prstGeom prst="rect">
            <a:avLst/>
          </a:prstGeom>
          <a:gradFill>
            <a:gsLst>
              <a:gs pos="0">
                <a:srgbClr val="000000">
                  <a:alpha val="62745"/>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43"/>
          <p:cNvSpPr txBox="1"/>
          <p:nvPr>
            <p:ph idx="12" type="sldNum"/>
          </p:nvPr>
        </p:nvSpPr>
        <p:spPr>
          <a:xfrm>
            <a:off x="11704320"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latin typeface="Calibri"/>
                <a:ea typeface="Calibri"/>
                <a:cs typeface="Calibri"/>
                <a:sym typeface="Calibri"/>
              </a:rPr>
              <a:t>‹#›</a:t>
            </a:fld>
            <a:endParaRPr sz="1100">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2" name="Google Shape;542;p44"/>
          <p:cNvSpPr txBox="1"/>
          <p:nvPr>
            <p:ph idx="1" type="body"/>
          </p:nvPr>
        </p:nvSpPr>
        <p:spPr>
          <a:xfrm>
            <a:off x="7905750" y="2057400"/>
            <a:ext cx="3132796"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of the Logistic Regression and the KNN provided similar results</a:t>
            </a:r>
            <a:endParaRPr/>
          </a:p>
        </p:txBody>
      </p:sp>
      <p:sp>
        <p:nvSpPr>
          <p:cNvPr id="543" name="Google Shape;54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544" name="Google Shape;544;p44"/>
          <p:cNvPicPr preferRelativeResize="0"/>
          <p:nvPr/>
        </p:nvPicPr>
        <p:blipFill rotWithShape="1">
          <a:blip r:embed="rId4">
            <a:alphaModFix/>
          </a:blip>
          <a:srcRect b="0" l="0" r="0" t="0"/>
          <a:stretch/>
        </p:blipFill>
        <p:spPr>
          <a:xfrm>
            <a:off x="542486" y="2057400"/>
            <a:ext cx="6287377" cy="44964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50" name="Google Shape;550;p45"/>
          <p:cNvGrpSpPr/>
          <p:nvPr/>
        </p:nvGrpSpPr>
        <p:grpSpPr>
          <a:xfrm>
            <a:off x="2215689" y="1876127"/>
            <a:ext cx="6787556" cy="4349190"/>
            <a:chOff x="1445678" y="1073"/>
            <a:chExt cx="6787556" cy="4349190"/>
          </a:xfrm>
        </p:grpSpPr>
        <p:sp>
          <p:nvSpPr>
            <p:cNvPr id="551" name="Google Shape;551;p45"/>
            <p:cNvSpPr/>
            <p:nvPr/>
          </p:nvSpPr>
          <p:spPr>
            <a:xfrm rot="10800000">
              <a:off x="1796757" y="1073"/>
              <a:ext cx="6436477" cy="702158"/>
            </a:xfrm>
            <a:prstGeom prst="homePlate">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txBox="1"/>
            <p:nvPr/>
          </p:nvSpPr>
          <p:spPr>
            <a:xfrm>
              <a:off x="1972296" y="1073"/>
              <a:ext cx="6260938" cy="702158"/>
            </a:xfrm>
            <a:prstGeom prst="rect">
              <a:avLst/>
            </a:prstGeom>
            <a:noFill/>
            <a:ln>
              <a:noFill/>
            </a:ln>
          </p:spPr>
          <p:txBody>
            <a:bodyPr anchorCtr="0" anchor="ctr" bIns="53325" lIns="309625"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A successful first-stage return significantly reduces rocket launch costs, making reusability a key factor in cost efficiency.</a:t>
              </a:r>
              <a:endParaRPr sz="1400">
                <a:solidFill>
                  <a:schemeClr val="lt1"/>
                </a:solidFill>
                <a:latin typeface="Calibri"/>
                <a:ea typeface="Calibri"/>
                <a:cs typeface="Calibri"/>
                <a:sym typeface="Calibri"/>
              </a:endParaRPr>
            </a:p>
          </p:txBody>
        </p:sp>
        <p:sp>
          <p:nvSpPr>
            <p:cNvPr id="553" name="Google Shape;553;p45"/>
            <p:cNvSpPr/>
            <p:nvPr/>
          </p:nvSpPr>
          <p:spPr>
            <a:xfrm>
              <a:off x="1445678" y="1073"/>
              <a:ext cx="702158" cy="702158"/>
            </a:xfrm>
            <a:prstGeom prst="ellipse">
              <a:avLst/>
            </a:prstGeom>
            <a:blipFill rotWithShape="1">
              <a:blip r:embed="rId4">
                <a:alphaModFix/>
              </a:blip>
              <a:stretch>
                <a:fillRect b="0" l="-19998" r="-19998"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rot="10800000">
              <a:off x="1796757" y="912831"/>
              <a:ext cx="6436477" cy="702158"/>
            </a:xfrm>
            <a:prstGeom prst="homePlate">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txBox="1"/>
            <p:nvPr/>
          </p:nvSpPr>
          <p:spPr>
            <a:xfrm>
              <a:off x="1972296" y="912831"/>
              <a:ext cx="6260938" cy="702158"/>
            </a:xfrm>
            <a:prstGeom prst="rect">
              <a:avLst/>
            </a:prstGeom>
            <a:noFill/>
            <a:ln>
              <a:noFill/>
            </a:ln>
          </p:spPr>
          <p:txBody>
            <a:bodyPr anchorCtr="0" anchor="ctr" bIns="53325" lIns="309625"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Various factors—including booster type, target orbit, and launch site characteristics—play a significant role in determining the probability of a successful first-stage landing.</a:t>
              </a:r>
              <a:endParaRPr sz="1400">
                <a:solidFill>
                  <a:schemeClr val="lt1"/>
                </a:solidFill>
                <a:latin typeface="Calibri"/>
                <a:ea typeface="Calibri"/>
                <a:cs typeface="Calibri"/>
                <a:sym typeface="Calibri"/>
              </a:endParaRPr>
            </a:p>
          </p:txBody>
        </p:sp>
        <p:sp>
          <p:nvSpPr>
            <p:cNvPr id="556" name="Google Shape;556;p45"/>
            <p:cNvSpPr/>
            <p:nvPr/>
          </p:nvSpPr>
          <p:spPr>
            <a:xfrm>
              <a:off x="1445678" y="912831"/>
              <a:ext cx="702158" cy="702158"/>
            </a:xfrm>
            <a:prstGeom prst="ellipse">
              <a:avLst/>
            </a:prstGeom>
            <a:blipFill rotWithShape="1">
              <a:blip r:embed="rId5">
                <a:alphaModFix/>
              </a:blip>
              <a:stretch>
                <a:fillRect b="-14997" l="0" r="0" t="-14999"/>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rot="10800000">
              <a:off x="1796757" y="1824589"/>
              <a:ext cx="6436477" cy="702158"/>
            </a:xfrm>
            <a:prstGeom prst="homePlate">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nvSpPr>
          <p:spPr>
            <a:xfrm>
              <a:off x="1972296" y="1824589"/>
              <a:ext cx="6260938" cy="702158"/>
            </a:xfrm>
            <a:prstGeom prst="rect">
              <a:avLst/>
            </a:prstGeom>
            <a:noFill/>
            <a:ln>
              <a:noFill/>
            </a:ln>
          </p:spPr>
          <p:txBody>
            <a:bodyPr anchorCtr="0" anchor="ctr" bIns="53325" lIns="309625"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Falcon 9 launch facilities are positioned near major highways, railways, and coastal areas to streamline transportation and operational logistics. Additionally, sites with a higher launch frequency tend to exhibit greater success rates.</a:t>
              </a:r>
              <a:endParaRPr sz="1400">
                <a:solidFill>
                  <a:schemeClr val="lt1"/>
                </a:solidFill>
                <a:latin typeface="Calibri"/>
                <a:ea typeface="Calibri"/>
                <a:cs typeface="Calibri"/>
                <a:sym typeface="Calibri"/>
              </a:endParaRPr>
            </a:p>
          </p:txBody>
        </p:sp>
        <p:sp>
          <p:nvSpPr>
            <p:cNvPr id="559" name="Google Shape;559;p45"/>
            <p:cNvSpPr/>
            <p:nvPr/>
          </p:nvSpPr>
          <p:spPr>
            <a:xfrm>
              <a:off x="1445678" y="1824589"/>
              <a:ext cx="702158" cy="702158"/>
            </a:xfrm>
            <a:prstGeom prst="ellipse">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rot="10800000">
              <a:off x="1796757" y="2736347"/>
              <a:ext cx="6436477" cy="702158"/>
            </a:xfrm>
            <a:prstGeom prst="homePlate">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txBox="1"/>
            <p:nvPr/>
          </p:nvSpPr>
          <p:spPr>
            <a:xfrm>
              <a:off x="1972296" y="2736347"/>
              <a:ext cx="6260938" cy="702158"/>
            </a:xfrm>
            <a:prstGeom prst="rect">
              <a:avLst/>
            </a:prstGeom>
            <a:noFill/>
            <a:ln>
              <a:noFill/>
            </a:ln>
          </p:spPr>
          <p:txBody>
            <a:bodyPr anchorCtr="0" anchor="ctr" bIns="53325" lIns="309625"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SpaceX’s launch reliability has shown a steady upward trend since 2013, with the KSC LC-39A facility recording the highest number of successful missions</a:t>
              </a:r>
              <a:endParaRPr sz="1400">
                <a:solidFill>
                  <a:schemeClr val="lt1"/>
                </a:solidFill>
                <a:latin typeface="Calibri"/>
                <a:ea typeface="Calibri"/>
                <a:cs typeface="Calibri"/>
                <a:sym typeface="Calibri"/>
              </a:endParaRPr>
            </a:p>
          </p:txBody>
        </p:sp>
        <p:sp>
          <p:nvSpPr>
            <p:cNvPr id="562" name="Google Shape;562;p45"/>
            <p:cNvSpPr/>
            <p:nvPr/>
          </p:nvSpPr>
          <p:spPr>
            <a:xfrm>
              <a:off x="1445678" y="2736347"/>
              <a:ext cx="702158" cy="702158"/>
            </a:xfrm>
            <a:prstGeom prst="ellipse">
              <a:avLst/>
            </a:prstGeom>
            <a:blipFill rotWithShape="1">
              <a:blip r:embed="rId7">
                <a:alphaModFix/>
              </a:blip>
              <a:stretch>
                <a:fillRect b="0" l="-16997" r="-16998"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rot="10800000">
              <a:off x="1796757" y="3648105"/>
              <a:ext cx="6436477" cy="702158"/>
            </a:xfrm>
            <a:prstGeom prst="homePlate">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txBox="1"/>
            <p:nvPr/>
          </p:nvSpPr>
          <p:spPr>
            <a:xfrm>
              <a:off x="1972296" y="3648105"/>
              <a:ext cx="6260938" cy="702158"/>
            </a:xfrm>
            <a:prstGeom prst="rect">
              <a:avLst/>
            </a:prstGeom>
            <a:noFill/>
            <a:ln>
              <a:noFill/>
            </a:ln>
          </p:spPr>
          <p:txBody>
            <a:bodyPr anchorCtr="0" anchor="ctr" bIns="53325" lIns="309625"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ES-L1, GEO, HEO, and SSO, orbits have been associated with higher launch success rates, highlighting the importance of orbital positioning in mission planning.</a:t>
              </a:r>
              <a:endParaRPr sz="1400">
                <a:solidFill>
                  <a:schemeClr val="lt1"/>
                </a:solidFill>
                <a:latin typeface="Calibri"/>
                <a:ea typeface="Calibri"/>
                <a:cs typeface="Calibri"/>
                <a:sym typeface="Calibri"/>
              </a:endParaRPr>
            </a:p>
          </p:txBody>
        </p:sp>
        <p:sp>
          <p:nvSpPr>
            <p:cNvPr id="565" name="Google Shape;565;p45"/>
            <p:cNvSpPr/>
            <p:nvPr/>
          </p:nvSpPr>
          <p:spPr>
            <a:xfrm>
              <a:off x="1445678" y="3648105"/>
              <a:ext cx="702158" cy="702158"/>
            </a:xfrm>
            <a:prstGeom prst="ellipse">
              <a:avLst/>
            </a:prstGeom>
            <a:blipFill rotWithShape="1">
              <a:blip r:embed="rId8">
                <a:alphaModFix/>
              </a:blip>
              <a:stretch>
                <a:fillRect b="-999" l="0" r="0" t="-999"/>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4800" u="none" cap="none" strike="noStrike">
                <a:solidFill>
                  <a:srgbClr val="757070"/>
                </a:solidFill>
                <a:latin typeface="Arial"/>
                <a:ea typeface="Arial"/>
                <a:cs typeface="Arial"/>
                <a:sym typeface="Arial"/>
              </a:rPr>
              <a:t>Data </a:t>
            </a:r>
            <a:r>
              <a:rPr lang="en-US" sz="4800">
                <a:solidFill>
                  <a:srgbClr val="757070"/>
                </a:solidFill>
              </a:rPr>
              <a:t>is </a:t>
            </a:r>
            <a:r>
              <a:rPr b="0" i="0" lang="en-US" sz="4800" u="none" cap="none" strike="noStrike">
                <a:solidFill>
                  <a:srgbClr val="757070"/>
                </a:solidFill>
                <a:latin typeface="Arial"/>
                <a:ea typeface="Arial"/>
                <a:cs typeface="Arial"/>
                <a:sym typeface="Arial"/>
              </a:rPr>
              <a:t>collected using SpaceX rest API and the use of web scraping of data.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4800" u="none" cap="none" strike="noStrike">
                <a:solidFill>
                  <a:srgbClr val="757070"/>
                </a:solidFill>
                <a:latin typeface="Arial"/>
                <a:ea typeface="Arial"/>
                <a:cs typeface="Arial"/>
                <a:sym typeface="Arial"/>
              </a:rPr>
              <a:t>We</a:t>
            </a:r>
            <a:r>
              <a:rPr lang="en-US" sz="4800">
                <a:solidFill>
                  <a:srgbClr val="757070"/>
                </a:solidFill>
              </a:rPr>
              <a:t> </a:t>
            </a:r>
            <a:r>
              <a:rPr b="0" i="0" lang="en-US" sz="4800" u="none" cap="none" strike="noStrike">
                <a:solidFill>
                  <a:srgbClr val="757070"/>
                </a:solidFill>
                <a:latin typeface="Arial"/>
                <a:ea typeface="Arial"/>
                <a:cs typeface="Arial"/>
                <a:sym typeface="Arial"/>
              </a:rPr>
              <a:t>use a series of python libraries such as Pandas and Numpy to pre-process data. The removal of unnecessary columns and normalization and standardization of data are a few techniques we will use.</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4800" u="none" cap="none" strike="noStrike">
                <a:solidFill>
                  <a:srgbClr val="757070"/>
                </a:solidFill>
                <a:latin typeface="Arial"/>
                <a:ea typeface="Arial"/>
                <a:cs typeface="Arial"/>
                <a:sym typeface="Arial"/>
              </a:rPr>
              <a:t>We will begin by splitting the data into training and test sets, identify the optimal algorithm and parameters through Grid Search, and then deploy the best-performing model using the selected algorithm with optimized parameters</a:t>
            </a:r>
            <a:r>
              <a:rPr b="0" i="0" lang="en-US" sz="7200" u="none" cap="none" strike="noStrike">
                <a:solidFill>
                  <a:srgbClr val="757070"/>
                </a:solidFill>
                <a:latin typeface="Arial"/>
                <a:ea typeface="Arial"/>
                <a:cs typeface="Arial"/>
                <a:sym typeface="Arial"/>
              </a:rPr>
              <a:t>.</a:t>
            </a:r>
            <a:endParaRPr b="0" i="0" sz="2000" u="none" cap="none" strike="noStrike">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Describe how data sets were collected.</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We used two main sources for the collection of information. </a:t>
            </a:r>
            <a:endParaRPr/>
          </a:p>
          <a:p>
            <a:pPr indent="-228600" lvl="2" marL="1143000" marR="0" rtl="0" algn="l">
              <a:lnSpc>
                <a:spcPct val="100000"/>
              </a:lnSpc>
              <a:spcBef>
                <a:spcPts val="1400"/>
              </a:spcBef>
              <a:spcAft>
                <a:spcPts val="0"/>
              </a:spcAft>
              <a:buClr>
                <a:srgbClr val="0070C0"/>
              </a:buClr>
              <a:buSzPts val="1400"/>
              <a:buFont typeface="Arial"/>
              <a:buChar char="•"/>
            </a:pPr>
            <a:r>
              <a:rPr b="0" i="0" lang="en-US" sz="1400" u="none" cap="none" strike="noStrike">
                <a:solidFill>
                  <a:srgbClr val="0070C0"/>
                </a:solidFill>
                <a:latin typeface="IBM Plex Mono"/>
                <a:ea typeface="IBM Plex Mono"/>
                <a:cs typeface="IBM Plex Mono"/>
                <a:sym typeface="IBM Plex Mono"/>
              </a:rPr>
              <a:t>SpaceX API: An open-source REST API used to access data on launches, rockets, capsules, Starlink satellites, launchpads, and landing pads.</a:t>
            </a:r>
            <a:endParaRPr/>
          </a:p>
          <a:p>
            <a:pPr indent="-228600" lvl="2" marL="1143000" marR="0" rtl="0" algn="l">
              <a:lnSpc>
                <a:spcPct val="100000"/>
              </a:lnSpc>
              <a:spcBef>
                <a:spcPts val="1400"/>
              </a:spcBef>
              <a:spcAft>
                <a:spcPts val="0"/>
              </a:spcAft>
              <a:buClr>
                <a:srgbClr val="0070C0"/>
              </a:buClr>
              <a:buSzPts val="1400"/>
              <a:buFont typeface="Arial"/>
              <a:buChar char="•"/>
            </a:pPr>
            <a:r>
              <a:rPr b="0" i="0" lang="en-US" sz="1400" u="none" cap="none" strike="noStrike">
                <a:solidFill>
                  <a:srgbClr val="0070C0"/>
                </a:solidFill>
                <a:latin typeface="IBM Plex Mono"/>
                <a:ea typeface="IBM Plex Mono"/>
                <a:cs typeface="IBM Plex Mono"/>
                <a:sym typeface="IBM Plex Mono"/>
              </a:rPr>
              <a:t>Wikipedia: A free online encyclopedia, collaboratively created and edited by volunteers worldwide, and hosted by the Wikimedia Foundation.</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process of how data was collected</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pic>
        <p:nvPicPr>
          <p:cNvPr id="131" name="Google Shape;131;p7"/>
          <p:cNvPicPr preferRelativeResize="0"/>
          <p:nvPr/>
        </p:nvPicPr>
        <p:blipFill rotWithShape="1">
          <a:blip r:embed="rId4">
            <a:alphaModFix/>
          </a:blip>
          <a:srcRect b="0" l="0" r="0" t="0"/>
          <a:stretch/>
        </p:blipFill>
        <p:spPr>
          <a:xfrm>
            <a:off x="5829301" y="3776364"/>
            <a:ext cx="5114924" cy="2400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8"/>
          <p:cNvSpPr txBox="1"/>
          <p:nvPr>
            <p:ph idx="1" type="body"/>
          </p:nvPr>
        </p:nvSpPr>
        <p:spPr>
          <a:xfrm>
            <a:off x="5910261" y="1792288"/>
            <a:ext cx="5738813" cy="423386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38" name="Google Shape;138;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92500"/>
          </a:bodyPr>
          <a:lstStyle/>
          <a:p>
            <a:pPr indent="-228600" lvl="0" marL="228600" marR="0" rtl="0" algn="l">
              <a:lnSpc>
                <a:spcPct val="100000"/>
              </a:lnSpc>
              <a:spcBef>
                <a:spcPts val="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We began data collection from the SpaceX API by importing essential libraries such as Pandas, NumPy, and Requests. Next, we established a URL GET request, retrieving the data in JSON format. The JSON response was then converted into a DataFrame by extracting key information, including geospatial data, rocket type, orbit, flight number, and more</a:t>
            </a:r>
            <a:endParaRPr/>
          </a:p>
          <a:p>
            <a:pPr indent="-228600" lvl="0" marL="228600" marR="0" rtl="0" algn="l">
              <a:lnSpc>
                <a:spcPct val="100000"/>
              </a:lnSpc>
              <a:spcBef>
                <a:spcPts val="140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Please click </a:t>
            </a:r>
            <a:r>
              <a:rPr b="0" i="0" lang="en-US" sz="2200" u="sng" cap="none" strike="noStrike">
                <a:solidFill>
                  <a:srgbClr val="292929"/>
                </a:solidFill>
                <a:latin typeface="Arial"/>
                <a:ea typeface="Arial"/>
                <a:cs typeface="Arial"/>
                <a:sym typeface="Arial"/>
                <a:hlinkClick r:id="rId4">
                  <a:extLst>
                    <a:ext uri="{A12FA001-AC4F-418D-AE19-62706E023703}">
                      <ahyp:hlinkClr val="tx"/>
                    </a:ext>
                  </a:extLst>
                </a:hlinkClick>
              </a:rPr>
              <a:t>here</a:t>
            </a:r>
            <a:r>
              <a:rPr b="0" i="0" lang="en-US" sz="2200" u="none" cap="none" strike="noStrike">
                <a:solidFill>
                  <a:srgbClr val="292929"/>
                </a:solidFill>
                <a:latin typeface="Arial"/>
                <a:ea typeface="Arial"/>
                <a:cs typeface="Arial"/>
                <a:sym typeface="Arial"/>
              </a:rPr>
              <a:t> to view the completed SpaceX API calls notebook</a:t>
            </a:r>
            <a:endParaRPr/>
          </a:p>
          <a:p>
            <a:pPr indent="-64135"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64135"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9" name="Google Shape;139;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0" name="Google Shape;140;p8"/>
          <p:cNvPicPr preferRelativeResize="0"/>
          <p:nvPr/>
        </p:nvPicPr>
        <p:blipFill rotWithShape="1">
          <a:blip r:embed="rId5">
            <a:alphaModFix/>
          </a:blip>
          <a:srcRect b="0" l="0" r="0" t="0"/>
          <a:stretch/>
        </p:blipFill>
        <p:spPr>
          <a:xfrm>
            <a:off x="5910261" y="3181250"/>
            <a:ext cx="5668166" cy="1428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 name="Google Shape;146;p9"/>
          <p:cNvSpPr txBox="1"/>
          <p:nvPr>
            <p:ph idx="1" type="body"/>
          </p:nvPr>
        </p:nvSpPr>
        <p:spPr>
          <a:xfrm>
            <a:off x="922410" y="1792288"/>
            <a:ext cx="4987851"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As before, we began by importing the necessary Python libraries, BeautifulSoup and Requests, to perform our task. This time, we used a Wikipedia webpage titled ‘SpaceX Falcon 9 First Stage Landing Prediction’ as our data source. We initiated an HTTP GET request, receiving the response in text format. Using BeautifulSoup, we efficiently extracted the relevant tables and columns from the response, which were then converted into a Pandas DataFrame for further analysis</a:t>
            </a:r>
            <a:endParaRPr/>
          </a:p>
          <a:p>
            <a:pPr indent="-228600" lvl="0" marL="228600" marR="0" rtl="0" algn="l">
              <a:lnSpc>
                <a:spcPct val="100000"/>
              </a:lnSpc>
              <a:spcBef>
                <a:spcPts val="1400"/>
              </a:spcBef>
              <a:spcAft>
                <a:spcPts val="0"/>
              </a:spcAft>
              <a:buClr>
                <a:srgbClr val="292929"/>
              </a:buClr>
              <a:buSzPts val="1600"/>
              <a:buFont typeface="Arial"/>
              <a:buChar char="•"/>
            </a:pPr>
            <a:r>
              <a:rPr lang="en-US" sz="1600">
                <a:solidFill>
                  <a:srgbClr val="292929"/>
                </a:solidFill>
                <a:latin typeface="Arial"/>
                <a:ea typeface="Arial"/>
                <a:cs typeface="Arial"/>
                <a:sym typeface="Arial"/>
              </a:rPr>
              <a:t>Please click </a:t>
            </a:r>
            <a:r>
              <a:rPr lang="en-US" sz="1600" u="sng">
                <a:solidFill>
                  <a:srgbClr val="292929"/>
                </a:solidFill>
                <a:latin typeface="Arial"/>
                <a:ea typeface="Arial"/>
                <a:cs typeface="Arial"/>
                <a:sym typeface="Arial"/>
                <a:hlinkClick r:id="rId4">
                  <a:extLst>
                    <a:ext uri="{A12FA001-AC4F-418D-AE19-62706E023703}">
                      <ahyp:hlinkClr val="tx"/>
                    </a:ext>
                  </a:extLst>
                </a:hlinkClick>
              </a:rPr>
              <a:t>here</a:t>
            </a:r>
            <a:r>
              <a:rPr lang="en-US" sz="1600">
                <a:solidFill>
                  <a:srgbClr val="292929"/>
                </a:solidFill>
                <a:latin typeface="Arial"/>
                <a:ea typeface="Arial"/>
                <a:cs typeface="Arial"/>
                <a:sym typeface="Arial"/>
              </a:rPr>
              <a:t> to view the completed SpaceX web scraping notebook</a:t>
            </a:r>
            <a:endParaRPr/>
          </a:p>
          <a:p>
            <a:pPr indent="-127000" lvl="0" marL="228600" marR="0" rtl="0" algn="l">
              <a:lnSpc>
                <a:spcPct val="90000"/>
              </a:lnSpc>
              <a:spcBef>
                <a:spcPts val="100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147" name="Google Shape;14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8" name="Google Shape;14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9" name="Google Shape;149;p9"/>
          <p:cNvSpPr txBox="1"/>
          <p:nvPr/>
        </p:nvSpPr>
        <p:spPr>
          <a:xfrm>
            <a:off x="5910262" y="1792288"/>
            <a:ext cx="6281738"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pic>
        <p:nvPicPr>
          <p:cNvPr id="150" name="Google Shape;150;p9"/>
          <p:cNvPicPr preferRelativeResize="0"/>
          <p:nvPr/>
        </p:nvPicPr>
        <p:blipFill rotWithShape="1">
          <a:blip r:embed="rId5">
            <a:alphaModFix/>
          </a:blip>
          <a:srcRect b="0" l="0" r="0" t="0"/>
          <a:stretch/>
        </p:blipFill>
        <p:spPr>
          <a:xfrm>
            <a:off x="5762169" y="3338448"/>
            <a:ext cx="6535062" cy="9240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